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6"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B51898F-1378-4AEE-ADFC-AD375592D7A9}">
  <a:tblStyle styleId="{FB51898F-1378-4AEE-ADFC-AD375592D7A9}"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EA792E2D-B54D-4D8D-A0FE-D416C76E0C79}" styleName="Table_1">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173" autoAdjust="0"/>
  </p:normalViewPr>
  <p:slideViewPr>
    <p:cSldViewPr snapToGrid="0">
      <p:cViewPr varScale="1">
        <p:scale>
          <a:sx n="133" d="100"/>
          <a:sy n="133" d="100"/>
        </p:scale>
        <p:origin x="906" y="9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28"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openxmlformats.org/officeDocument/2006/relationships/customXml" Target="../customXml/item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nnedy, Kevin E CIV USARMY CAC (USA)" userId="30c28843-a9e4-456b-bdfa-af0a90fadf74" providerId="ADAL" clId="{C0A03D9C-B33D-4558-8BA9-98BCD18A3BC2}"/>
    <pc:docChg chg="custSel modSld modMainMaster">
      <pc:chgData name="Kennedy, Kevin E CIV USARMY CAC (USA)" userId="30c28843-a9e4-456b-bdfa-af0a90fadf74" providerId="ADAL" clId="{C0A03D9C-B33D-4558-8BA9-98BCD18A3BC2}" dt="2025-04-15T18:23:46.778" v="161" actId="1035"/>
      <pc:docMkLst>
        <pc:docMk/>
      </pc:docMkLst>
      <pc:sldChg chg="modSp mod">
        <pc:chgData name="Kennedy, Kevin E CIV USARMY CAC (USA)" userId="30c28843-a9e4-456b-bdfa-af0a90fadf74" providerId="ADAL" clId="{C0A03D9C-B33D-4558-8BA9-98BCD18A3BC2}" dt="2025-04-15T18:21:46.653" v="148" actId="1036"/>
        <pc:sldMkLst>
          <pc:docMk/>
          <pc:sldMk cId="0" sldId="259"/>
        </pc:sldMkLst>
        <pc:spChg chg="mod">
          <ac:chgData name="Kennedy, Kevin E CIV USARMY CAC (USA)" userId="30c28843-a9e4-456b-bdfa-af0a90fadf74" providerId="ADAL" clId="{C0A03D9C-B33D-4558-8BA9-98BCD18A3BC2}" dt="2025-04-15T18:21:46.653" v="148" actId="1036"/>
          <ac:spMkLst>
            <pc:docMk/>
            <pc:sldMk cId="0" sldId="259"/>
            <ac:spMk id="119" creationId="{00000000-0000-0000-0000-000000000000}"/>
          </ac:spMkLst>
        </pc:spChg>
        <pc:spChg chg="mod">
          <ac:chgData name="Kennedy, Kevin E CIV USARMY CAC (USA)" userId="30c28843-a9e4-456b-bdfa-af0a90fadf74" providerId="ADAL" clId="{C0A03D9C-B33D-4558-8BA9-98BCD18A3BC2}" dt="2025-04-15T18:21:46.653" v="148" actId="1036"/>
          <ac:spMkLst>
            <pc:docMk/>
            <pc:sldMk cId="0" sldId="259"/>
            <ac:spMk id="120" creationId="{00000000-0000-0000-0000-000000000000}"/>
          </ac:spMkLst>
        </pc:spChg>
        <pc:spChg chg="mod">
          <ac:chgData name="Kennedy, Kevin E CIV USARMY CAC (USA)" userId="30c28843-a9e4-456b-bdfa-af0a90fadf74" providerId="ADAL" clId="{C0A03D9C-B33D-4558-8BA9-98BCD18A3BC2}" dt="2025-04-15T18:21:46.653" v="148" actId="1036"/>
          <ac:spMkLst>
            <pc:docMk/>
            <pc:sldMk cId="0" sldId="259"/>
            <ac:spMk id="123" creationId="{00000000-0000-0000-0000-000000000000}"/>
          </ac:spMkLst>
        </pc:spChg>
        <pc:spChg chg="mod">
          <ac:chgData name="Kennedy, Kevin E CIV USARMY CAC (USA)" userId="30c28843-a9e4-456b-bdfa-af0a90fadf74" providerId="ADAL" clId="{C0A03D9C-B33D-4558-8BA9-98BCD18A3BC2}" dt="2025-04-15T18:21:46.653" v="148" actId="1036"/>
          <ac:spMkLst>
            <pc:docMk/>
            <pc:sldMk cId="0" sldId="259"/>
            <ac:spMk id="124" creationId="{00000000-0000-0000-0000-000000000000}"/>
          </ac:spMkLst>
        </pc:spChg>
        <pc:cxnChg chg="mod">
          <ac:chgData name="Kennedy, Kevin E CIV USARMY CAC (USA)" userId="30c28843-a9e4-456b-bdfa-af0a90fadf74" providerId="ADAL" clId="{C0A03D9C-B33D-4558-8BA9-98BCD18A3BC2}" dt="2025-04-15T18:21:33.753" v="125" actId="1035"/>
          <ac:cxnSpMkLst>
            <pc:docMk/>
            <pc:sldMk cId="0" sldId="259"/>
            <ac:cxnSpMk id="118" creationId="{00000000-0000-0000-0000-000000000000}"/>
          </ac:cxnSpMkLst>
        </pc:cxnChg>
      </pc:sldChg>
      <pc:sldChg chg="modSp mod">
        <pc:chgData name="Kennedy, Kevin E CIV USARMY CAC (USA)" userId="30c28843-a9e4-456b-bdfa-af0a90fadf74" providerId="ADAL" clId="{C0A03D9C-B33D-4558-8BA9-98BCD18A3BC2}" dt="2025-04-15T18:23:46.778" v="161" actId="1035"/>
        <pc:sldMkLst>
          <pc:docMk/>
          <pc:sldMk cId="0" sldId="273"/>
        </pc:sldMkLst>
        <pc:spChg chg="mod">
          <ac:chgData name="Kennedy, Kevin E CIV USARMY CAC (USA)" userId="30c28843-a9e4-456b-bdfa-af0a90fadf74" providerId="ADAL" clId="{C0A03D9C-B33D-4558-8BA9-98BCD18A3BC2}" dt="2025-04-15T18:23:46.778" v="161" actId="1035"/>
          <ac:spMkLst>
            <pc:docMk/>
            <pc:sldMk cId="0" sldId="273"/>
            <ac:spMk id="291" creationId="{00000000-0000-0000-0000-000000000000}"/>
          </ac:spMkLst>
        </pc:spChg>
      </pc:sldChg>
      <pc:sldMasterChg chg="modSldLayout">
        <pc:chgData name="Kennedy, Kevin E CIV USARMY CAC (USA)" userId="30c28843-a9e4-456b-bdfa-af0a90fadf74" providerId="ADAL" clId="{C0A03D9C-B33D-4558-8BA9-98BCD18A3BC2}" dt="2025-04-15T18:15:38.799" v="1" actId="478"/>
        <pc:sldMasterMkLst>
          <pc:docMk/>
          <pc:sldMasterMk cId="0" sldId="2147483666"/>
        </pc:sldMasterMkLst>
        <pc:sldLayoutChg chg="delSp modSp mod">
          <pc:chgData name="Kennedy, Kevin E CIV USARMY CAC (USA)" userId="30c28843-a9e4-456b-bdfa-af0a90fadf74" providerId="ADAL" clId="{C0A03D9C-B33D-4558-8BA9-98BCD18A3BC2}" dt="2025-04-15T18:15:38.799" v="1" actId="478"/>
          <pc:sldLayoutMkLst>
            <pc:docMk/>
            <pc:sldMasterMk cId="0" sldId="2147483666"/>
            <pc:sldLayoutMk cId="0" sldId="2147483659"/>
          </pc:sldLayoutMkLst>
          <pc:spChg chg="del">
            <ac:chgData name="Kennedy, Kevin E CIV USARMY CAC (USA)" userId="30c28843-a9e4-456b-bdfa-af0a90fadf74" providerId="ADAL" clId="{C0A03D9C-B33D-4558-8BA9-98BCD18A3BC2}" dt="2025-04-15T18:15:38.799" v="1" actId="478"/>
            <ac:spMkLst>
              <pc:docMk/>
              <pc:sldMasterMk cId="0" sldId="2147483666"/>
              <pc:sldLayoutMk cId="0" sldId="2147483659"/>
              <ac:spMk id="60" creationId="{00000000-0000-0000-0000-000000000000}"/>
            </ac:spMkLst>
          </pc:spChg>
        </pc:sldLayoutChg>
      </pc:sldMasterChg>
      <pc:sldMasterChg chg="modSp">
        <pc:chgData name="Kennedy, Kevin E CIV USARMY CAC (USA)" userId="30c28843-a9e4-456b-bdfa-af0a90fadf74" providerId="ADAL" clId="{C0A03D9C-B33D-4558-8BA9-98BCD18A3BC2}" dt="2025-04-15T18:15:41.139" v="2" actId="735"/>
        <pc:sldMasterMkLst>
          <pc:docMk/>
          <pc:sldMasterMk cId="0" sldId="2147483667"/>
        </pc:sldMasterMkLst>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s://content.libraries.wsu.edu/digital/collection/maps/id/585/"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33a43eb7e2f_0_436:notes"/>
          <p:cNvSpPr txBox="1">
            <a:spLocks noGrp="1"/>
          </p:cNvSpPr>
          <p:nvPr>
            <p:ph type="body" idx="1"/>
          </p:nvPr>
        </p:nvSpPr>
        <p:spPr>
          <a:xfrm>
            <a:off x="686420" y="4342855"/>
            <a:ext cx="5485200" cy="4115100"/>
          </a:xfrm>
          <a:prstGeom prst="rect">
            <a:avLst/>
          </a:prstGeom>
          <a:noFill/>
          <a:ln>
            <a:noFill/>
          </a:ln>
        </p:spPr>
        <p:txBody>
          <a:bodyPr spcFirstLastPara="1" wrap="square" lIns="91300" tIns="45650" rIns="91300" bIns="45650" anchor="t" anchorCtr="0">
            <a:noAutofit/>
          </a:bodyPr>
          <a:lstStyle/>
          <a:p>
            <a:pPr marL="0" lvl="0" indent="0" algn="l" rtl="0">
              <a:lnSpc>
                <a:spcPct val="100000"/>
              </a:lnSpc>
              <a:spcBef>
                <a:spcPts val="400"/>
              </a:spcBef>
              <a:spcAft>
                <a:spcPts val="0"/>
              </a:spcAft>
              <a:buSzPts val="1400"/>
              <a:buNone/>
            </a:pPr>
            <a:endParaRPr/>
          </a:p>
        </p:txBody>
      </p:sp>
      <p:sp>
        <p:nvSpPr>
          <p:cNvPr id="95" name="Google Shape;95;g33a43eb7e2f_0_436: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33a43eb7e2f_0_301:notes"/>
          <p:cNvSpPr txBox="1">
            <a:spLocks noGrp="1"/>
          </p:cNvSpPr>
          <p:nvPr>
            <p:ph type="body" idx="1"/>
          </p:nvPr>
        </p:nvSpPr>
        <p:spPr>
          <a:xfrm>
            <a:off x="686420" y="4342854"/>
            <a:ext cx="5485200" cy="4115100"/>
          </a:xfrm>
          <a:prstGeom prst="rect">
            <a:avLst/>
          </a:prstGeom>
          <a:noFill/>
          <a:ln>
            <a:noFill/>
          </a:ln>
        </p:spPr>
        <p:txBody>
          <a:bodyPr spcFirstLastPara="1" wrap="square" lIns="91300" tIns="45650" rIns="91300" bIns="45650" anchor="t" anchorCtr="0">
            <a:noAutofit/>
          </a:bodyPr>
          <a:lstStyle/>
          <a:p>
            <a:pPr marL="0" lvl="0" indent="0" algn="l" rtl="0">
              <a:lnSpc>
                <a:spcPct val="100000"/>
              </a:lnSpc>
              <a:spcBef>
                <a:spcPts val="400"/>
              </a:spcBef>
              <a:spcAft>
                <a:spcPts val="0"/>
              </a:spcAft>
              <a:buSzPts val="1400"/>
              <a:buNone/>
            </a:pPr>
            <a:endParaRPr/>
          </a:p>
        </p:txBody>
      </p:sp>
      <p:sp>
        <p:nvSpPr>
          <p:cNvPr id="186" name="Google Shape;186;g33a43eb7e2f_0_301: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g33a43eb7e2f_0_315:notes"/>
          <p:cNvSpPr txBox="1">
            <a:spLocks noGrp="1"/>
          </p:cNvSpPr>
          <p:nvPr>
            <p:ph type="body" idx="1"/>
          </p:nvPr>
        </p:nvSpPr>
        <p:spPr>
          <a:xfrm>
            <a:off x="686420" y="4342854"/>
            <a:ext cx="5485200" cy="4115100"/>
          </a:xfrm>
          <a:prstGeom prst="rect">
            <a:avLst/>
          </a:prstGeom>
          <a:noFill/>
          <a:ln>
            <a:noFill/>
          </a:ln>
        </p:spPr>
        <p:txBody>
          <a:bodyPr spcFirstLastPara="1" wrap="square" lIns="91300" tIns="45650" rIns="91300" bIns="45650" anchor="t" anchorCtr="0">
            <a:noAutofit/>
          </a:bodyPr>
          <a:lstStyle/>
          <a:p>
            <a:pPr marL="0" lvl="0" indent="0" algn="l" rtl="0">
              <a:lnSpc>
                <a:spcPct val="100000"/>
              </a:lnSpc>
              <a:spcBef>
                <a:spcPts val="400"/>
              </a:spcBef>
              <a:spcAft>
                <a:spcPts val="0"/>
              </a:spcAft>
              <a:buSzPts val="1400"/>
              <a:buNone/>
            </a:pPr>
            <a:endParaRPr/>
          </a:p>
        </p:txBody>
      </p:sp>
      <p:sp>
        <p:nvSpPr>
          <p:cNvPr id="201" name="Google Shape;201;g33a43eb7e2f_0_315: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g33a43eb7e2f_0_329:notes"/>
          <p:cNvSpPr txBox="1">
            <a:spLocks noGrp="1"/>
          </p:cNvSpPr>
          <p:nvPr>
            <p:ph type="body" idx="1"/>
          </p:nvPr>
        </p:nvSpPr>
        <p:spPr>
          <a:xfrm>
            <a:off x="686420" y="4342854"/>
            <a:ext cx="5485200" cy="4115100"/>
          </a:xfrm>
          <a:prstGeom prst="rect">
            <a:avLst/>
          </a:prstGeom>
          <a:noFill/>
          <a:ln>
            <a:noFill/>
          </a:ln>
        </p:spPr>
        <p:txBody>
          <a:bodyPr spcFirstLastPara="1" wrap="square" lIns="91300" tIns="45650" rIns="91300" bIns="45650" anchor="t" anchorCtr="0">
            <a:noAutofit/>
          </a:bodyPr>
          <a:lstStyle/>
          <a:p>
            <a:pPr marL="0" lvl="0" indent="0" algn="l" rtl="0">
              <a:lnSpc>
                <a:spcPct val="100000"/>
              </a:lnSpc>
              <a:spcBef>
                <a:spcPts val="400"/>
              </a:spcBef>
              <a:spcAft>
                <a:spcPts val="0"/>
              </a:spcAft>
              <a:buSzPts val="1400"/>
              <a:buNone/>
            </a:pPr>
            <a:r>
              <a:rPr lang="en" b="1"/>
              <a:t>(Mission)</a:t>
            </a:r>
            <a:r>
              <a:rPr lang="en"/>
              <a:t>The immediate prerogative of the Nez Perce was to repel the attack. Once they determined they were receiving fire from the 7th Regt, they took cover in the brush around the village and began to counter the Soldiers’ advance through the camp. Once the Soldiers reached their limit of advance in the village, LTC Gibbon realized his position was untenable. Correspondingly, the Warriors began to develop superiority of fires. Other warriors provided harassing fire from elevated positions that prevented Gibbon from consolidating and reorganizing on the objective. The objective was still very much disputed after Soldiers cleared across to their limit of advance. Sharpshooter warriors were picking off Gibbon’ element quickly, and he understood his position to be untenable. As such, he ordered a withdrawal back across the river bottom as they tried to skirmish their way back. They occupied a small alluvial fan as a tentative high ground and established a defensive perimeter. Upon seeing the U.S. withdraw its position in the village, Looking Glass and White Bird rallied the Nez Perce to counter-attack across the creek bottom. They had a fixed position on Gibbon at the Siege site, and needed time to evacuate the women and children from the conflict. Joseph gathered the horses, women and children and began preparations to depart. At this point, the mission for the Nez Perce was to counter-attack their assailants and give enough time for Joseph and his group to gather the horses for an escape. A hasty escape was no small task, the Teepees had to be struck, packed and horses loaded. Additionally, they gathered all their wounded and hastily buried most of the dead. The Warriors were enraged by the U.S.’ intentional killing of children and women as they crossed the objective by knife and boot heel, and it annealed their resolve for the counter-attack beyond a simple delay. </a:t>
            </a:r>
            <a:r>
              <a:rPr lang="en" b="1"/>
              <a:t>(Enemy)</a:t>
            </a:r>
            <a:r>
              <a:rPr lang="en"/>
              <a:t> Gibbon still had a majority of his formation after the initial assault on the village. His indiscriminate targeting of village inhabitants, proven effective during the Sioux Wars, proved to be an error in his estimation of the Nez Perce, and he was not prepared for the dispersion and concealment of Warriors that the river bottom provided. Of the the fallen, his best leader 1LT Bradly, died in the first contact on the north side of the village. Succession of command was troubled at best. Hand to hand combat ensued in each direction, and Soldiers were losing as many fights as they were winning. </a:t>
            </a:r>
            <a:r>
              <a:rPr lang="en" b="1"/>
              <a:t>(Troops)</a:t>
            </a:r>
            <a:r>
              <a:rPr lang="en"/>
              <a:t> Approximately 23 Warriors fell during the initial assault across the village, leaving approximately 200 fighters, with the balance assisting Joseph to gather the 2000 head of horses behind the U.S. position. White Bird and Looking Glass were heard rallying their warriors in the river bottom “this is your fight, you wanted to kill white men while the slept, now you must kill them to save your families.”  </a:t>
            </a:r>
            <a:r>
              <a:rPr lang="en" b="1"/>
              <a:t>(Terrain) </a:t>
            </a:r>
            <a:r>
              <a:rPr lang="en"/>
              <a:t>The Nez Perce sharpshooters occupied the elevated area east and north of the village, and were actively suppressing any further U.S. consolidation. Warriors were spread around the western perimeter of the village, some otherwise engaged with Soldiers for their lives.LTC Gibbon element had retreated to a small mound on the west side of the river bottom, and were partially protected by tree cover. </a:t>
            </a:r>
            <a:r>
              <a:rPr lang="en" b="1"/>
              <a:t>(Time)</a:t>
            </a:r>
            <a:r>
              <a:rPr lang="en"/>
              <a:t> By the time the counter-attack would have begun, it was approximately 0625, with the sun shining into the 7th Regt’s east facing position. Striking camp is no small task for a 600 person establishment, and although striking the Teepees was relatively quick, burying the dead and tending to the wounded took considerable time, thus necessitating the continued pressure on the 7th Regt. </a:t>
            </a:r>
            <a:r>
              <a:rPr lang="en" b="1"/>
              <a:t>(Civil Considerations)</a:t>
            </a:r>
            <a:r>
              <a:rPr lang="en"/>
              <a:t> No change.  </a:t>
            </a:r>
            <a:endParaRPr/>
          </a:p>
          <a:p>
            <a:pPr marL="0" lvl="0" indent="0" algn="l" rtl="0">
              <a:lnSpc>
                <a:spcPct val="100000"/>
              </a:lnSpc>
              <a:spcBef>
                <a:spcPts val="400"/>
              </a:spcBef>
              <a:spcAft>
                <a:spcPts val="0"/>
              </a:spcAft>
              <a:buSzPts val="1400"/>
              <a:buNone/>
            </a:pPr>
            <a:endParaRPr/>
          </a:p>
          <a:p>
            <a:pPr marL="0" lvl="0" indent="0" algn="l" rtl="0">
              <a:lnSpc>
                <a:spcPct val="100000"/>
              </a:lnSpc>
              <a:spcBef>
                <a:spcPts val="400"/>
              </a:spcBef>
              <a:spcAft>
                <a:spcPts val="0"/>
              </a:spcAft>
              <a:buSzPts val="1400"/>
              <a:buNone/>
            </a:pPr>
            <a:endParaRPr/>
          </a:p>
        </p:txBody>
      </p:sp>
      <p:sp>
        <p:nvSpPr>
          <p:cNvPr id="216" name="Google Shape;216;g33a43eb7e2f_0_329: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g33a43eb7e2f_0_334:notes"/>
          <p:cNvSpPr txBox="1">
            <a:spLocks noGrp="1"/>
          </p:cNvSpPr>
          <p:nvPr>
            <p:ph type="body" idx="1"/>
          </p:nvPr>
        </p:nvSpPr>
        <p:spPr>
          <a:xfrm>
            <a:off x="686420" y="4342854"/>
            <a:ext cx="5485200" cy="4115100"/>
          </a:xfrm>
          <a:prstGeom prst="rect">
            <a:avLst/>
          </a:prstGeom>
          <a:noFill/>
          <a:ln>
            <a:noFill/>
          </a:ln>
        </p:spPr>
        <p:txBody>
          <a:bodyPr spcFirstLastPara="1" wrap="square" lIns="91300" tIns="45650" rIns="91300" bIns="45650" anchor="t" anchorCtr="0">
            <a:noAutofit/>
          </a:bodyPr>
          <a:lstStyle/>
          <a:p>
            <a:pPr marL="0" lvl="0" indent="0" algn="l" rtl="0">
              <a:lnSpc>
                <a:spcPct val="100000"/>
              </a:lnSpc>
              <a:spcBef>
                <a:spcPts val="400"/>
              </a:spcBef>
              <a:spcAft>
                <a:spcPts val="0"/>
              </a:spcAft>
              <a:buSzPts val="1400"/>
              <a:buNone/>
            </a:pPr>
            <a:endParaRPr/>
          </a:p>
        </p:txBody>
      </p:sp>
      <p:sp>
        <p:nvSpPr>
          <p:cNvPr id="222" name="Google Shape;222;g33a43eb7e2f_0_334: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33a43eb7e2f_0_348:notes"/>
          <p:cNvSpPr txBox="1">
            <a:spLocks noGrp="1"/>
          </p:cNvSpPr>
          <p:nvPr>
            <p:ph type="body" idx="1"/>
          </p:nvPr>
        </p:nvSpPr>
        <p:spPr>
          <a:xfrm>
            <a:off x="686420" y="4342854"/>
            <a:ext cx="5485200" cy="4115100"/>
          </a:xfrm>
          <a:prstGeom prst="rect">
            <a:avLst/>
          </a:prstGeom>
          <a:noFill/>
          <a:ln>
            <a:noFill/>
          </a:ln>
        </p:spPr>
        <p:txBody>
          <a:bodyPr spcFirstLastPara="1" wrap="square" lIns="91300" tIns="45650" rIns="91300" bIns="45650" anchor="t" anchorCtr="0">
            <a:noAutofit/>
          </a:bodyPr>
          <a:lstStyle/>
          <a:p>
            <a:pPr marL="0" lvl="0" indent="0" algn="l" rtl="0">
              <a:lnSpc>
                <a:spcPct val="100000"/>
              </a:lnSpc>
              <a:spcBef>
                <a:spcPts val="400"/>
              </a:spcBef>
              <a:spcAft>
                <a:spcPts val="0"/>
              </a:spcAft>
              <a:buSzPts val="1400"/>
              <a:buNone/>
            </a:pPr>
            <a:endParaRPr/>
          </a:p>
        </p:txBody>
      </p:sp>
      <p:sp>
        <p:nvSpPr>
          <p:cNvPr id="237" name="Google Shape;237;g33a43eb7e2f_0_348: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g33a43eb7e2f_0_362:notes"/>
          <p:cNvSpPr txBox="1">
            <a:spLocks noGrp="1"/>
          </p:cNvSpPr>
          <p:nvPr>
            <p:ph type="body" idx="1"/>
          </p:nvPr>
        </p:nvSpPr>
        <p:spPr>
          <a:xfrm>
            <a:off x="686420" y="4342854"/>
            <a:ext cx="5485200" cy="4115100"/>
          </a:xfrm>
          <a:prstGeom prst="rect">
            <a:avLst/>
          </a:prstGeom>
          <a:noFill/>
          <a:ln>
            <a:noFill/>
          </a:ln>
        </p:spPr>
        <p:txBody>
          <a:bodyPr spcFirstLastPara="1" wrap="square" lIns="91300" tIns="45650" rIns="91300" bIns="45650" anchor="t" anchorCtr="0">
            <a:noAutofit/>
          </a:bodyPr>
          <a:lstStyle/>
          <a:p>
            <a:pPr marL="0" lvl="0" indent="0" algn="l" rtl="0">
              <a:lnSpc>
                <a:spcPct val="100000"/>
              </a:lnSpc>
              <a:spcBef>
                <a:spcPts val="400"/>
              </a:spcBef>
              <a:spcAft>
                <a:spcPts val="0"/>
              </a:spcAft>
              <a:buSzPts val="1400"/>
              <a:buNone/>
            </a:pPr>
            <a:r>
              <a:rPr lang="en"/>
              <a:t>The 7th Regt. hoped to hold a defensive position long enough to establish a maneuver element. However, they were loosely surrounded and unable to adequately man a maneuvering element. </a:t>
            </a:r>
            <a:r>
              <a:rPr lang="en" b="1"/>
              <a:t>(Mission)</a:t>
            </a:r>
            <a:r>
              <a:rPr lang="en"/>
              <a:t> LTC Gibbon immediate priority was to repel the Nez Perce counterattack.  The additional rounds his riflemen needed were intercepted by the Nez Perce when they took the howitzer and caissons to the south at 1030. With his artillery disabled, his best ground commander killed, and a diminishing pool of riflemen with limited ammunition, Gibbon and his command openly wondered if they were going face the same fate as LTC Custer with 7th Cav. His hope now was to hold on until BG Howard (whom the Nez Perce laughingly referred to as “Day after tomorrow”) could come with reinforcements. </a:t>
            </a:r>
            <a:r>
              <a:rPr lang="en" b="1"/>
              <a:t>(Enemy)</a:t>
            </a:r>
            <a:r>
              <a:rPr lang="en"/>
              <a:t> Nez Perce sharpshooters were effectively firing on the 7th Regiment’s positions from the North, Northwest and South, as well as from the river bottom. Approximately 10-15 warriors continued to harass the position of 7th Regt. while the remaining members of the band tended to burials and striking camp for movement </a:t>
            </a:r>
            <a:r>
              <a:rPr lang="en" b="1"/>
              <a:t>(Terrain)</a:t>
            </a:r>
            <a:r>
              <a:rPr lang="en"/>
              <a:t> LTC Gibbon’ element occupied a small patch of ground that was sparsely wooded, and cut off from the better concealment and cover uphill in the woodline. LTC Gibbon’ escape from the “Siege Area” relied entirely on being able to suppress the shooters to the north, which made the hill to the north Key Terrain for achieving an escape. </a:t>
            </a:r>
            <a:r>
              <a:rPr lang="en" b="1"/>
              <a:t>(Troops)</a:t>
            </a:r>
            <a:r>
              <a:rPr lang="en"/>
              <a:t> Casualties were rising steadily as sharpshooters and assaults continued to inflict damage on the 7th Regt’s position. Troops, who were minimally dressed for a dawn raid, were out of provisions and nearly out of ammunition. Morale was down after a beligured retreat across the river bottom, and men in rifle-pits were heard slowly dying of their wounds. No medics or casualty treatment was available. Soldiers were ordered to leave camp with 90 rounds in anticipation of the assault, far too few to occupy a defensive position. They did, however, have 2 companies with the newly issued “Trowel Bayonet” which greatly hastened the construction of rifle pits.   </a:t>
            </a:r>
            <a:r>
              <a:rPr lang="en" b="1"/>
              <a:t>(Time)</a:t>
            </a:r>
            <a:r>
              <a:rPr lang="en"/>
              <a:t> LTC Gibbon sent a dispatch rider for help once they became quagmired at the village by about 0445. By approximately 0600 7th Regt had occupied a defensive posture at the Siege Site and was digging rifle pits, and expecting reinforcements. However, at 1030 seized the reinforcement wagon and howitzer. Without knowing the exact location of BG Howard, there was no way of telling how much time reinforcements would take. The sun set, and still the Nez Perce continued to fire on their position. </a:t>
            </a:r>
            <a:r>
              <a:rPr lang="en" b="1"/>
              <a:t>(Civil)</a:t>
            </a:r>
            <a:r>
              <a:rPr lang="en"/>
              <a:t> No change</a:t>
            </a:r>
            <a:endParaRPr/>
          </a:p>
          <a:p>
            <a:pPr marL="0" lvl="0" indent="0" algn="l" rtl="0">
              <a:lnSpc>
                <a:spcPct val="100000"/>
              </a:lnSpc>
              <a:spcBef>
                <a:spcPts val="400"/>
              </a:spcBef>
              <a:spcAft>
                <a:spcPts val="0"/>
              </a:spcAft>
              <a:buSzPts val="1400"/>
              <a:buNone/>
            </a:pPr>
            <a:endParaRPr/>
          </a:p>
        </p:txBody>
      </p:sp>
      <p:sp>
        <p:nvSpPr>
          <p:cNvPr id="252" name="Google Shape;252;g33a43eb7e2f_0_362: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Google Shape;257;g33a43eb7e2f_0_367:notes"/>
          <p:cNvSpPr txBox="1">
            <a:spLocks noGrp="1"/>
          </p:cNvSpPr>
          <p:nvPr>
            <p:ph type="body" idx="1"/>
          </p:nvPr>
        </p:nvSpPr>
        <p:spPr>
          <a:xfrm>
            <a:off x="686420" y="4342854"/>
            <a:ext cx="5485200" cy="4115100"/>
          </a:xfrm>
          <a:prstGeom prst="rect">
            <a:avLst/>
          </a:prstGeom>
          <a:noFill/>
          <a:ln>
            <a:noFill/>
          </a:ln>
        </p:spPr>
        <p:txBody>
          <a:bodyPr spcFirstLastPara="1" wrap="square" lIns="91300" tIns="45650" rIns="91300" bIns="45650" anchor="t" anchorCtr="0">
            <a:noAutofit/>
          </a:bodyPr>
          <a:lstStyle/>
          <a:p>
            <a:pPr marL="0" lvl="0" indent="0" algn="l" rtl="0">
              <a:lnSpc>
                <a:spcPct val="100000"/>
              </a:lnSpc>
              <a:spcBef>
                <a:spcPts val="400"/>
              </a:spcBef>
              <a:spcAft>
                <a:spcPts val="0"/>
              </a:spcAft>
              <a:buSzPts val="1400"/>
              <a:buNone/>
            </a:pPr>
            <a:endParaRPr/>
          </a:p>
        </p:txBody>
      </p:sp>
      <p:sp>
        <p:nvSpPr>
          <p:cNvPr id="258" name="Google Shape;258;g33a43eb7e2f_0_367: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1"/>
        <p:cNvGrpSpPr/>
        <p:nvPr/>
      </p:nvGrpSpPr>
      <p:grpSpPr>
        <a:xfrm>
          <a:off x="0" y="0"/>
          <a:ext cx="0" cy="0"/>
          <a:chOff x="0" y="0"/>
          <a:chExt cx="0" cy="0"/>
        </a:xfrm>
      </p:grpSpPr>
      <p:sp>
        <p:nvSpPr>
          <p:cNvPr id="272" name="Google Shape;272;g33a43eb7e2f_0_381:notes"/>
          <p:cNvSpPr txBox="1">
            <a:spLocks noGrp="1"/>
          </p:cNvSpPr>
          <p:nvPr>
            <p:ph type="body" idx="1"/>
          </p:nvPr>
        </p:nvSpPr>
        <p:spPr>
          <a:xfrm>
            <a:off x="686420" y="4342854"/>
            <a:ext cx="5485200" cy="4115100"/>
          </a:xfrm>
          <a:prstGeom prst="rect">
            <a:avLst/>
          </a:prstGeom>
          <a:noFill/>
          <a:ln>
            <a:noFill/>
          </a:ln>
        </p:spPr>
        <p:txBody>
          <a:bodyPr spcFirstLastPara="1" wrap="square" lIns="91300" tIns="45650" rIns="91300" bIns="45650" anchor="t" anchorCtr="0">
            <a:noAutofit/>
          </a:bodyPr>
          <a:lstStyle/>
          <a:p>
            <a:pPr marL="0" lvl="0" indent="0" algn="l" rtl="0">
              <a:lnSpc>
                <a:spcPct val="100000"/>
              </a:lnSpc>
              <a:spcBef>
                <a:spcPts val="400"/>
              </a:spcBef>
              <a:spcAft>
                <a:spcPts val="0"/>
              </a:spcAft>
              <a:buSzPts val="1400"/>
              <a:buNone/>
            </a:pPr>
            <a:endParaRPr/>
          </a:p>
        </p:txBody>
      </p:sp>
      <p:sp>
        <p:nvSpPr>
          <p:cNvPr id="273" name="Google Shape;273;g33a43eb7e2f_0_381: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287" name="Google Shape;287;g33a43eb7e2f_0_395:notes"/>
          <p:cNvSpPr txBox="1">
            <a:spLocks noGrp="1"/>
          </p:cNvSpPr>
          <p:nvPr>
            <p:ph type="body" idx="1"/>
          </p:nvPr>
        </p:nvSpPr>
        <p:spPr>
          <a:xfrm>
            <a:off x="686420" y="4342854"/>
            <a:ext cx="5485200" cy="4115100"/>
          </a:xfrm>
          <a:prstGeom prst="rect">
            <a:avLst/>
          </a:prstGeom>
          <a:noFill/>
          <a:ln>
            <a:noFill/>
          </a:ln>
        </p:spPr>
        <p:txBody>
          <a:bodyPr spcFirstLastPara="1" wrap="square" lIns="91300" tIns="45650" rIns="91300" bIns="45650" anchor="t" anchorCtr="0">
            <a:noAutofit/>
          </a:bodyPr>
          <a:lstStyle/>
          <a:p>
            <a:pPr marL="0" lvl="0" indent="0" algn="l" rtl="0">
              <a:lnSpc>
                <a:spcPct val="100000"/>
              </a:lnSpc>
              <a:spcBef>
                <a:spcPts val="400"/>
              </a:spcBef>
              <a:spcAft>
                <a:spcPts val="0"/>
              </a:spcAft>
              <a:buSzPts val="1400"/>
              <a:buNone/>
            </a:pPr>
            <a:r>
              <a:rPr lang="en"/>
              <a:t>The Big Hole Battle can be considered a Pyrrhic victory for the Nez Perce.</a:t>
            </a:r>
            <a:r>
              <a:rPr lang="en" b="1"/>
              <a:t>(Political)</a:t>
            </a:r>
            <a:r>
              <a:rPr lang="en"/>
              <a:t> Across the American West, tribe after tribe was subjected to unrelenting pressure of settlers moving west and competing with them for resources and land. Settlers pressed their territorial and state representatives for a solution to the hostilities between settlers encroaching on Treaty Protected land and resources. The political answer the the problem was to reduce the footprint of the reservations to allow for more economic growth. </a:t>
            </a:r>
            <a:r>
              <a:rPr lang="en" b="1"/>
              <a:t>(Military)</a:t>
            </a:r>
            <a:r>
              <a:rPr lang="en"/>
              <a:t>The morality of using the Army as a law enforcement force in the country was at the heart of many conversations across the country. In 1878, the Posse Comitatus Act was signed into law. Although the Nez Perce achieved the upper hand against LTC Gibbon’s force at the Big Hole, the conflict cemented the resolve of both BG Oliver Howard and COL Nelson Miles to capture the fleeing band of Nez Perce. LTG Sherman stated “go after them at all costs, live off the land”. After the Big Hole, the Nez Perce fled another 900 miles before surrendering after the Bear Paw battle in northern Montana. The Nez Perce were aware of LTC Gibbon’s force in pursuit, but believed that there would not be any more conflict after their discussion with CPT Rawn at Lolo. They did not have lookouts posted outside of camp as a result of this. LTC Gibbon’s was aware of the fighting force of approximately 250 among another 350 women and children. The reconnaissance patrol conducted by 1LT Edwards  confirmed the location of the Nez Perce encampment. His reconnaissance, however, did not account for the depth of the creek or the limited visibility challenges presented by the willow trees in the creek bottom. This suggests that the leader’s recon when establishing the assault positions did not accurately account for the dead space created by the creek bottom. Overconfidence in they implementation of the howitzer further exacerbated the inability to effective suppressive fire on the objective. The decision to fire low into the teepees marks a significant departure in the mentality of both LTC Gibbon and BG Howard regarding the conflict, but was a proven tactic taken from the Sioux Wars on the Great Plains. (</a:t>
            </a:r>
            <a:r>
              <a:rPr lang="en" b="1"/>
              <a:t>Economic)</a:t>
            </a:r>
            <a:r>
              <a:rPr lang="en"/>
              <a:t>Legislation was against them, and the United States was trying desperately to recover from the first national depression the country had seen. Gold and silver mining were the near-term answer for getting the country back on its’ feet.  </a:t>
            </a:r>
            <a:r>
              <a:rPr lang="en" b="1"/>
              <a:t>(Social)</a:t>
            </a:r>
            <a:r>
              <a:rPr lang="en"/>
              <a:t> With the last of the large military conflicts with Indigenous Nations coming to a close, settlers continued to expand resource extraction and infrastructure development most notably the westward expansion of the railroad. Correspondingly, the large footprint that Indigenous tribes once occupied was cut into reservations across the country. 432 Nez Perce were extradited to Oklahoma after they surrendered to COL Miles under the promise of returning the Idaho. 7 years later, a little more than 300 were finally returned to the Lapwei Reservation in Idaho.  </a:t>
            </a:r>
            <a:r>
              <a:rPr lang="en" b="1"/>
              <a:t>(Information)</a:t>
            </a:r>
            <a:r>
              <a:rPr lang="en"/>
              <a:t> Newspapers controlled the information with sensational accounts of events and a political-minded bent to stories. Vetting and fact-checking were substantially more difficult. From the Nez Perce side, their perception that the conflict was behind them was a terrible underestimation of BG Howard. (Infrastructure) The town of Lewiston, ID became a hub for the Northern Pacific railroad, and expanded the trans-montana spur in 1883. </a:t>
            </a:r>
            <a:r>
              <a:rPr lang="en" b="1"/>
              <a:t>(Physical Environment and Time)</a:t>
            </a:r>
            <a:r>
              <a:rPr lang="en"/>
              <a:t> With the expansion of the railroad, people, supplies, and information were more rapidly distributed across the American West. Semi-nomadic migration with the Bison and Elk had all but disappeared, and land stewardship was replaced with land ownership. </a:t>
            </a:r>
            <a:endParaRPr/>
          </a:p>
          <a:p>
            <a:pPr marL="0" lvl="0" indent="0" algn="l" rtl="0">
              <a:lnSpc>
                <a:spcPct val="100000"/>
              </a:lnSpc>
              <a:spcBef>
                <a:spcPts val="400"/>
              </a:spcBef>
              <a:spcAft>
                <a:spcPts val="0"/>
              </a:spcAft>
              <a:buSzPts val="1400"/>
              <a:buNone/>
            </a:pPr>
            <a:endParaRPr/>
          </a:p>
          <a:p>
            <a:pPr marL="0" lvl="0" indent="0" algn="l" rtl="0">
              <a:lnSpc>
                <a:spcPct val="100000"/>
              </a:lnSpc>
              <a:spcBef>
                <a:spcPts val="400"/>
              </a:spcBef>
              <a:spcAft>
                <a:spcPts val="0"/>
              </a:spcAft>
              <a:buSzPts val="1400"/>
              <a:buNone/>
            </a:pPr>
            <a:r>
              <a:rPr lang="en"/>
              <a:t>Intelligence Available to LTC Gibbon</a:t>
            </a:r>
            <a:endParaRPr/>
          </a:p>
          <a:p>
            <a:pPr marL="444500" lvl="0" indent="-285750" algn="l" rtl="0">
              <a:lnSpc>
                <a:spcPct val="100000"/>
              </a:lnSpc>
              <a:spcBef>
                <a:spcPts val="400"/>
              </a:spcBef>
              <a:spcAft>
                <a:spcPts val="0"/>
              </a:spcAft>
              <a:buSzPts val="1100"/>
              <a:buAutoNum type="arabicPeriod"/>
            </a:pPr>
            <a:r>
              <a:rPr lang="en"/>
              <a:t>LTC Gibbon knew the Nez Perce fighting force to be approximately 250. He sent a dispatch to BG Howard requesting 100 more troops, was replied with “We will be there in our entirety shortly”</a:t>
            </a:r>
            <a:endParaRPr/>
          </a:p>
          <a:p>
            <a:pPr marL="444500" lvl="0" indent="-285750" algn="l" rtl="0">
              <a:lnSpc>
                <a:spcPct val="100000"/>
              </a:lnSpc>
              <a:spcBef>
                <a:spcPts val="0"/>
              </a:spcBef>
              <a:spcAft>
                <a:spcPts val="0"/>
              </a:spcAft>
              <a:buSzPts val="1100"/>
              <a:buAutoNum type="arabicPeriod"/>
            </a:pPr>
            <a:r>
              <a:rPr lang="en"/>
              <a:t>The Nez Perce horses were the key to their maneuver. Without which, they could not effectively move.</a:t>
            </a:r>
            <a:endParaRPr/>
          </a:p>
          <a:p>
            <a:pPr marL="444500" lvl="0" indent="-285750" algn="l" rtl="0">
              <a:lnSpc>
                <a:spcPct val="100000"/>
              </a:lnSpc>
              <a:spcBef>
                <a:spcPts val="0"/>
              </a:spcBef>
              <a:spcAft>
                <a:spcPts val="0"/>
              </a:spcAft>
              <a:buSzPts val="1100"/>
              <a:buAutoNum type="arabicPeriod"/>
            </a:pPr>
            <a:r>
              <a:rPr lang="en"/>
              <a:t>The Nez Perce had defeated BG Howard’s troops in two separate battles in Idaho, and among the group he pursued were the murderers Swan Necklace, Red Moccasin Tops, and Shore Crossing. </a:t>
            </a:r>
            <a:endParaRPr/>
          </a:p>
          <a:p>
            <a:pPr marL="444500" lvl="0" indent="-285750" algn="l" rtl="0">
              <a:lnSpc>
                <a:spcPct val="100000"/>
              </a:lnSpc>
              <a:spcBef>
                <a:spcPts val="0"/>
              </a:spcBef>
              <a:spcAft>
                <a:spcPts val="0"/>
              </a:spcAft>
              <a:buSzPts val="1100"/>
              <a:buAutoNum type="arabicPeriod"/>
            </a:pPr>
            <a:r>
              <a:rPr lang="en"/>
              <a:t>Father Rivalli warned LTC Gibbon about pursuing the Nez Perce with so few troops against hardened Warriors. </a:t>
            </a:r>
            <a:endParaRPr/>
          </a:p>
          <a:p>
            <a:pPr marL="444500" lvl="0" indent="-285750" algn="l" rtl="0">
              <a:lnSpc>
                <a:spcPct val="100000"/>
              </a:lnSpc>
              <a:spcBef>
                <a:spcPts val="0"/>
              </a:spcBef>
              <a:spcAft>
                <a:spcPts val="0"/>
              </a:spcAft>
              <a:buSzPts val="1100"/>
              <a:buAutoNum type="arabicPeriod"/>
            </a:pPr>
            <a:r>
              <a:rPr lang="en"/>
              <a:t>The Nez Perce could out-pace his infantry laden wagons over time.</a:t>
            </a:r>
            <a:endParaRPr/>
          </a:p>
          <a:p>
            <a:pPr marL="0" lvl="0" indent="0" algn="l" rtl="0">
              <a:lnSpc>
                <a:spcPct val="100000"/>
              </a:lnSpc>
              <a:spcBef>
                <a:spcPts val="400"/>
              </a:spcBef>
              <a:spcAft>
                <a:spcPts val="0"/>
              </a:spcAft>
              <a:buNone/>
            </a:pPr>
            <a:r>
              <a:rPr lang="en"/>
              <a:t>Intelligence Available to Looking Glass</a:t>
            </a:r>
            <a:endParaRPr/>
          </a:p>
          <a:p>
            <a:pPr marL="444500" lvl="0" indent="-285750" algn="l" rtl="0">
              <a:lnSpc>
                <a:spcPct val="100000"/>
              </a:lnSpc>
              <a:spcBef>
                <a:spcPts val="400"/>
              </a:spcBef>
              <a:spcAft>
                <a:spcPts val="0"/>
              </a:spcAft>
              <a:buSzPts val="1100"/>
              <a:buAutoNum type="arabicPeriod"/>
            </a:pPr>
            <a:r>
              <a:rPr lang="en"/>
              <a:t>There were not Soldiers on their immediate back trail through the Bitterroot</a:t>
            </a:r>
            <a:endParaRPr/>
          </a:p>
          <a:p>
            <a:pPr marL="444500" lvl="0" indent="-285750" algn="l" rtl="0">
              <a:lnSpc>
                <a:spcPct val="100000"/>
              </a:lnSpc>
              <a:spcBef>
                <a:spcPts val="0"/>
              </a:spcBef>
              <a:spcAft>
                <a:spcPts val="0"/>
              </a:spcAft>
              <a:buSzPts val="1100"/>
              <a:buAutoNum type="arabicPeriod"/>
            </a:pPr>
            <a:r>
              <a:rPr lang="en"/>
              <a:t>They were able to trade among the settlers in Stevensville, Hamilton</a:t>
            </a:r>
            <a:endParaRPr/>
          </a:p>
          <a:p>
            <a:pPr marL="444500" lvl="0" indent="-285750" algn="l" rtl="0">
              <a:lnSpc>
                <a:spcPct val="100000"/>
              </a:lnSpc>
              <a:spcBef>
                <a:spcPts val="0"/>
              </a:spcBef>
              <a:spcAft>
                <a:spcPts val="0"/>
              </a:spcAft>
              <a:buSzPts val="1100"/>
              <a:buAutoNum type="arabicPeriod"/>
            </a:pPr>
            <a:r>
              <a:rPr lang="en"/>
              <a:t>They assumed the Absoroke were friendly.</a:t>
            </a:r>
            <a:endParaRPr/>
          </a:p>
          <a:p>
            <a:pPr marL="444500" lvl="0" indent="-285750" algn="l" rtl="0">
              <a:lnSpc>
                <a:spcPct val="100000"/>
              </a:lnSpc>
              <a:spcBef>
                <a:spcPts val="0"/>
              </a:spcBef>
              <a:spcAft>
                <a:spcPts val="0"/>
              </a:spcAft>
              <a:buSzPts val="1100"/>
              <a:buAutoNum type="arabicPeriod"/>
            </a:pPr>
            <a:r>
              <a:rPr lang="en"/>
              <a:t>The Sioux to the northeast were traditional enemies of the Nez Perce, and the Blackfeet to the northeast of the Jocko Reservation were enemies by association</a:t>
            </a:r>
            <a:endParaRPr/>
          </a:p>
          <a:p>
            <a:pPr marL="444500" lvl="0" indent="-285750" algn="l" rtl="0">
              <a:lnSpc>
                <a:spcPct val="100000"/>
              </a:lnSpc>
              <a:spcBef>
                <a:spcPts val="0"/>
              </a:spcBef>
              <a:spcAft>
                <a:spcPts val="0"/>
              </a:spcAft>
              <a:buSzPts val="1100"/>
              <a:buAutoNum type="arabicPeriod"/>
            </a:pPr>
            <a:r>
              <a:rPr lang="en"/>
              <a:t>White Bird’s band had effectively defeated BG Howards Soldiers twice before. </a:t>
            </a:r>
            <a:endParaRPr/>
          </a:p>
        </p:txBody>
      </p:sp>
      <p:sp>
        <p:nvSpPr>
          <p:cNvPr id="288" name="Google Shape;288;g33a43eb7e2f_0_395: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2"/>
        <p:cNvGrpSpPr/>
        <p:nvPr/>
      </p:nvGrpSpPr>
      <p:grpSpPr>
        <a:xfrm>
          <a:off x="0" y="0"/>
          <a:ext cx="0" cy="0"/>
          <a:chOff x="0" y="0"/>
          <a:chExt cx="0" cy="0"/>
        </a:xfrm>
      </p:grpSpPr>
      <p:sp>
        <p:nvSpPr>
          <p:cNvPr id="293" name="Google Shape;293;g33a43eb7e2f_0_400:notes"/>
          <p:cNvSpPr txBox="1">
            <a:spLocks noGrp="1"/>
          </p:cNvSpPr>
          <p:nvPr>
            <p:ph type="body" idx="1"/>
          </p:nvPr>
        </p:nvSpPr>
        <p:spPr>
          <a:xfrm>
            <a:off x="686420" y="4342854"/>
            <a:ext cx="5485200" cy="4115100"/>
          </a:xfrm>
          <a:prstGeom prst="rect">
            <a:avLst/>
          </a:prstGeom>
          <a:noFill/>
          <a:ln>
            <a:noFill/>
          </a:ln>
        </p:spPr>
        <p:txBody>
          <a:bodyPr spcFirstLastPara="1" wrap="square" lIns="91300" tIns="45650" rIns="91300" bIns="45650" anchor="t" anchorCtr="0">
            <a:noAutofit/>
          </a:bodyPr>
          <a:lstStyle/>
          <a:p>
            <a:pPr marL="0" lvl="0" indent="0" algn="l" rtl="0">
              <a:lnSpc>
                <a:spcPct val="115000"/>
              </a:lnSpc>
              <a:spcBef>
                <a:spcPts val="1200"/>
              </a:spcBef>
              <a:spcAft>
                <a:spcPts val="0"/>
              </a:spcAft>
              <a:buClr>
                <a:schemeClr val="dk1"/>
              </a:buClr>
              <a:buSzPts val="1100"/>
              <a:buFont typeface="Arial"/>
              <a:buNone/>
            </a:pPr>
            <a:r>
              <a:rPr lang="en" sz="1100" dirty="0"/>
              <a:t>1.</a:t>
            </a:r>
            <a:r>
              <a:rPr lang="en" sz="700" dirty="0"/>
              <a:t>     </a:t>
            </a:r>
            <a:r>
              <a:rPr lang="en" sz="1100" dirty="0"/>
              <a:t>Grangeville to Ft. Fizzle</a:t>
            </a:r>
            <a:endParaRPr sz="1100" dirty="0"/>
          </a:p>
          <a:p>
            <a:pPr marL="901700" lvl="0" indent="0" algn="l" rtl="0">
              <a:lnSpc>
                <a:spcPct val="115000"/>
              </a:lnSpc>
              <a:spcBef>
                <a:spcPts val="1200"/>
              </a:spcBef>
              <a:spcAft>
                <a:spcPts val="0"/>
              </a:spcAft>
              <a:buClr>
                <a:schemeClr val="dk1"/>
              </a:buClr>
              <a:buSzPts val="1100"/>
              <a:buFont typeface="Arial"/>
              <a:buNone/>
            </a:pPr>
            <a:r>
              <a:rPr lang="en" sz="1100" dirty="0"/>
              <a:t>a.</a:t>
            </a:r>
            <a:r>
              <a:rPr lang="en" sz="700" dirty="0"/>
              <a:t>     </a:t>
            </a:r>
            <a:r>
              <a:rPr lang="en" sz="1100" dirty="0"/>
              <a:t>Nez Perce perspective</a:t>
            </a:r>
            <a:endParaRPr sz="1100" dirty="0"/>
          </a:p>
          <a:p>
            <a:pPr marL="2235200" lvl="2" indent="-285750" algn="l" rtl="0">
              <a:lnSpc>
                <a:spcPct val="115000"/>
              </a:lnSpc>
              <a:spcBef>
                <a:spcPts val="1200"/>
              </a:spcBef>
              <a:spcAft>
                <a:spcPts val="0"/>
              </a:spcAft>
              <a:buSzPts val="1100"/>
              <a:buAutoNum type="romanLcPeriod"/>
            </a:pPr>
            <a:r>
              <a:rPr lang="en" sz="1100" dirty="0"/>
              <a:t>Nez Perce relationship to the land - Greene(1-5) </a:t>
            </a:r>
            <a:endParaRPr sz="1100" dirty="0"/>
          </a:p>
          <a:p>
            <a:pPr marL="2235200" lvl="2" indent="-285750" algn="l" rtl="0">
              <a:lnSpc>
                <a:spcPct val="115000"/>
              </a:lnSpc>
              <a:spcBef>
                <a:spcPts val="0"/>
              </a:spcBef>
              <a:spcAft>
                <a:spcPts val="0"/>
              </a:spcAft>
              <a:buSzPts val="1100"/>
              <a:buAutoNum type="romanLcPeriod"/>
            </a:pPr>
            <a:r>
              <a:rPr lang="en" sz="1100" dirty="0"/>
              <a:t>1855, 1863 Treaty - Greene(8-14)  </a:t>
            </a:r>
            <a:r>
              <a:rPr lang="en" sz="1100" u="sng" dirty="0">
                <a:solidFill>
                  <a:schemeClr val="hlink"/>
                </a:solidFill>
                <a:hlinkClick r:id="rId3"/>
              </a:rPr>
              <a:t>https://content.libraries.wsu.edu/digital/collection/maps/id/585/</a:t>
            </a:r>
            <a:endParaRPr sz="1100" dirty="0"/>
          </a:p>
          <a:p>
            <a:pPr marL="2235200" lvl="2" indent="-285750" algn="l" rtl="0">
              <a:lnSpc>
                <a:spcPct val="115000"/>
              </a:lnSpc>
              <a:spcBef>
                <a:spcPts val="0"/>
              </a:spcBef>
              <a:spcAft>
                <a:spcPts val="0"/>
              </a:spcAft>
              <a:buSzPts val="1100"/>
              <a:buAutoNum type="romanLcPeriod"/>
            </a:pPr>
            <a:r>
              <a:rPr lang="en" sz="1100" dirty="0"/>
              <a:t>1876/1877 Councils &amp; Ordered Movement onto the Reservation - (Greene-16) </a:t>
            </a:r>
            <a:endParaRPr sz="1100" dirty="0"/>
          </a:p>
          <a:p>
            <a:pPr marL="901700" lvl="0" indent="0" algn="l" rtl="0">
              <a:lnSpc>
                <a:spcPct val="115000"/>
              </a:lnSpc>
              <a:spcBef>
                <a:spcPts val="1200"/>
              </a:spcBef>
              <a:spcAft>
                <a:spcPts val="0"/>
              </a:spcAft>
              <a:buClr>
                <a:schemeClr val="dk1"/>
              </a:buClr>
              <a:buSzPts val="1100"/>
              <a:buFont typeface="Arial"/>
              <a:buNone/>
            </a:pPr>
            <a:r>
              <a:rPr lang="en" sz="1100" dirty="0"/>
              <a:t>b.</a:t>
            </a:r>
            <a:r>
              <a:rPr lang="en" sz="700" dirty="0"/>
              <a:t>     </a:t>
            </a:r>
            <a:r>
              <a:rPr lang="en" sz="1100" dirty="0"/>
              <a:t>COL Howard perspective</a:t>
            </a:r>
            <a:r>
              <a:rPr lang="en" sz="700" dirty="0"/>
              <a:t>                                    </a:t>
            </a:r>
            <a:endParaRPr sz="700" dirty="0"/>
          </a:p>
          <a:p>
            <a:pPr marL="2235200" lvl="2" indent="-285750" algn="l" rtl="0">
              <a:lnSpc>
                <a:spcPct val="115000"/>
              </a:lnSpc>
              <a:spcBef>
                <a:spcPts val="1200"/>
              </a:spcBef>
              <a:spcAft>
                <a:spcPts val="0"/>
              </a:spcAft>
              <a:buSzPts val="1100"/>
              <a:buAutoNum type="romanLcPeriod"/>
            </a:pPr>
            <a:r>
              <a:rPr lang="en" sz="1100" dirty="0"/>
              <a:t>Howard’s background - Greene(23-24) </a:t>
            </a:r>
            <a:endParaRPr sz="1100" dirty="0"/>
          </a:p>
          <a:p>
            <a:pPr marL="2235200" lvl="2" indent="-285750" algn="l" rtl="0">
              <a:lnSpc>
                <a:spcPct val="115000"/>
              </a:lnSpc>
              <a:spcBef>
                <a:spcPts val="0"/>
              </a:spcBef>
              <a:spcAft>
                <a:spcPts val="0"/>
              </a:spcAft>
              <a:buSzPts val="1100"/>
              <a:buAutoNum type="romanLcPeriod"/>
            </a:pPr>
            <a:r>
              <a:rPr lang="en" sz="1100" dirty="0"/>
              <a:t>Movement to reservation ultimatum - Greene (20-23) </a:t>
            </a:r>
            <a:endParaRPr sz="1100" dirty="0"/>
          </a:p>
          <a:p>
            <a:pPr marL="2235200" lvl="2" indent="-285750" algn="l" rtl="0">
              <a:lnSpc>
                <a:spcPct val="115000"/>
              </a:lnSpc>
              <a:spcBef>
                <a:spcPts val="0"/>
              </a:spcBef>
              <a:spcAft>
                <a:spcPts val="0"/>
              </a:spcAft>
              <a:buClr>
                <a:schemeClr val="dk1"/>
              </a:buClr>
              <a:buSzPts val="1100"/>
              <a:buAutoNum type="romanLcPeriod"/>
            </a:pPr>
            <a:r>
              <a:rPr lang="en" sz="1100" dirty="0"/>
              <a:t>Initial Movement toward Reservation turns to Defiance and the Tolo Lake Killings - (Greene 28-32”)</a:t>
            </a:r>
            <a:endParaRPr sz="1100" dirty="0"/>
          </a:p>
          <a:p>
            <a:pPr marL="2235200" lvl="2" indent="-285750" algn="l" rtl="0">
              <a:lnSpc>
                <a:spcPct val="115000"/>
              </a:lnSpc>
              <a:spcBef>
                <a:spcPts val="0"/>
              </a:spcBef>
              <a:spcAft>
                <a:spcPts val="0"/>
              </a:spcAft>
              <a:buClr>
                <a:schemeClr val="dk1"/>
              </a:buClr>
              <a:buSzPts val="1100"/>
              <a:buAutoNum type="romanLcPeriod"/>
            </a:pPr>
            <a:r>
              <a:rPr lang="en" sz="1100" dirty="0"/>
              <a:t>Idaho battles</a:t>
            </a:r>
            <a:endParaRPr sz="1100" dirty="0"/>
          </a:p>
          <a:p>
            <a:pPr marL="2692400" lvl="3" indent="-298450" algn="l" rtl="0">
              <a:lnSpc>
                <a:spcPct val="115000"/>
              </a:lnSpc>
              <a:spcBef>
                <a:spcPts val="0"/>
              </a:spcBef>
              <a:spcAft>
                <a:spcPts val="0"/>
              </a:spcAft>
              <a:buClr>
                <a:schemeClr val="dk1"/>
              </a:buClr>
              <a:buSzPts val="1100"/>
              <a:buAutoNum type="arabicPeriod"/>
            </a:pPr>
            <a:r>
              <a:rPr lang="en" sz="1100" dirty="0"/>
              <a:t>White Bird- CPT Perry loses 34 men and 63 carbines. Greene (33-35) )</a:t>
            </a:r>
            <a:endParaRPr sz="1100" dirty="0">
              <a:highlight>
                <a:srgbClr val="FFFF00"/>
              </a:highlight>
            </a:endParaRPr>
          </a:p>
          <a:p>
            <a:pPr marL="2692400" lvl="3" indent="-298450" algn="l" rtl="0">
              <a:lnSpc>
                <a:spcPct val="115000"/>
              </a:lnSpc>
              <a:spcBef>
                <a:spcPts val="0"/>
              </a:spcBef>
              <a:spcAft>
                <a:spcPts val="0"/>
              </a:spcAft>
              <a:buClr>
                <a:schemeClr val="dk1"/>
              </a:buClr>
              <a:buSzPts val="1100"/>
              <a:buAutoNum type="arabicPeriod"/>
            </a:pPr>
            <a:r>
              <a:rPr lang="en" sz="1100" dirty="0"/>
              <a:t>Clearwater- Stalemate that force the Nez Perce east over Lolo Pass -(Greene 93-95)</a:t>
            </a:r>
            <a:endParaRPr sz="1100" dirty="0"/>
          </a:p>
          <a:p>
            <a:pPr marL="2692400" lvl="3" indent="-298450" algn="l" rtl="0">
              <a:lnSpc>
                <a:spcPct val="115000"/>
              </a:lnSpc>
              <a:spcBef>
                <a:spcPts val="0"/>
              </a:spcBef>
              <a:spcAft>
                <a:spcPts val="0"/>
              </a:spcAft>
              <a:buClr>
                <a:schemeClr val="dk1"/>
              </a:buClr>
              <a:buSzPts val="1100"/>
              <a:buAutoNum type="arabicPeriod"/>
            </a:pPr>
            <a:r>
              <a:rPr lang="en" sz="1100" dirty="0"/>
              <a:t>Cottonwood- CPT Whipple loses 11 men (Greene 62-64)</a:t>
            </a:r>
            <a:endParaRPr sz="1100" dirty="0"/>
          </a:p>
          <a:p>
            <a:pPr marL="2692400" lvl="3" indent="-298450" algn="l" rtl="0">
              <a:lnSpc>
                <a:spcPct val="115000"/>
              </a:lnSpc>
              <a:spcBef>
                <a:spcPts val="0"/>
              </a:spcBef>
              <a:spcAft>
                <a:spcPts val="0"/>
              </a:spcAft>
              <a:buSzPts val="1100"/>
              <a:buAutoNum type="arabicPeriod"/>
            </a:pPr>
            <a:r>
              <a:rPr lang="en" sz="1100" dirty="0"/>
              <a:t>Looking Glass Camp (Greene 58) </a:t>
            </a:r>
            <a:endParaRPr sz="1100" dirty="0"/>
          </a:p>
          <a:p>
            <a:pPr marL="2692400" lvl="3" indent="-298450" algn="l" rtl="0">
              <a:lnSpc>
                <a:spcPct val="115000"/>
              </a:lnSpc>
              <a:spcBef>
                <a:spcPts val="0"/>
              </a:spcBef>
              <a:spcAft>
                <a:spcPts val="0"/>
              </a:spcAft>
              <a:buClr>
                <a:schemeClr val="dk1"/>
              </a:buClr>
              <a:buSzPts val="1100"/>
              <a:buAutoNum type="arabicPeriod"/>
            </a:pPr>
            <a:r>
              <a:rPr lang="en" sz="1100" dirty="0"/>
              <a:t>Intent to move to land of the buffalo (McDonald  113-114)(Greene 97)</a:t>
            </a:r>
            <a:endParaRPr sz="1100" dirty="0"/>
          </a:p>
          <a:p>
            <a:pPr marL="2235200" lvl="2" indent="-285750" algn="l" rtl="0">
              <a:lnSpc>
                <a:spcPct val="115000"/>
              </a:lnSpc>
              <a:spcBef>
                <a:spcPts val="0"/>
              </a:spcBef>
              <a:spcAft>
                <a:spcPts val="0"/>
              </a:spcAft>
              <a:buSzPts val="1100"/>
              <a:buAutoNum type="romanLcPeriod"/>
            </a:pPr>
            <a:r>
              <a:rPr lang="en" sz="1100" dirty="0"/>
              <a:t>Settler pressure in Grangeville (Greene-11,13, 26-33)</a:t>
            </a:r>
            <a:endParaRPr sz="1100" dirty="0">
              <a:highlight>
                <a:srgbClr val="FFFF00"/>
              </a:highlight>
            </a:endParaRPr>
          </a:p>
          <a:p>
            <a:pPr marL="901700" lvl="0" indent="0" algn="l" rtl="0">
              <a:lnSpc>
                <a:spcPct val="115000"/>
              </a:lnSpc>
              <a:spcBef>
                <a:spcPts val="1200"/>
              </a:spcBef>
              <a:spcAft>
                <a:spcPts val="0"/>
              </a:spcAft>
              <a:buClr>
                <a:schemeClr val="dk1"/>
              </a:buClr>
              <a:buSzPts val="1100"/>
              <a:buFont typeface="Arial"/>
              <a:buNone/>
            </a:pPr>
            <a:r>
              <a:rPr lang="en" sz="1100" dirty="0"/>
              <a:t>c.</a:t>
            </a:r>
            <a:r>
              <a:rPr lang="en" sz="700" dirty="0"/>
              <a:t>      </a:t>
            </a:r>
            <a:r>
              <a:rPr lang="en" sz="1100" dirty="0"/>
              <a:t>United States current state of the union</a:t>
            </a:r>
            <a:endParaRPr sz="1100" dirty="0"/>
          </a:p>
          <a:p>
            <a:pPr marL="2235200" lvl="2" indent="-285750" algn="l" rtl="0">
              <a:lnSpc>
                <a:spcPct val="115000"/>
              </a:lnSpc>
              <a:spcBef>
                <a:spcPts val="1200"/>
              </a:spcBef>
              <a:spcAft>
                <a:spcPts val="0"/>
              </a:spcAft>
              <a:buSzPts val="1100"/>
              <a:buAutoNum type="romanLcPeriod"/>
            </a:pPr>
            <a:r>
              <a:rPr lang="en" sz="1100" dirty="0"/>
              <a:t>Long Depression (Oberholtzer 3-5)</a:t>
            </a:r>
            <a:endParaRPr sz="1100" dirty="0"/>
          </a:p>
          <a:p>
            <a:pPr marL="2235200" lvl="2" indent="-285750" algn="l" rtl="0">
              <a:lnSpc>
                <a:spcPct val="115000"/>
              </a:lnSpc>
              <a:spcBef>
                <a:spcPts val="0"/>
              </a:spcBef>
              <a:spcAft>
                <a:spcPts val="0"/>
              </a:spcAft>
              <a:buSzPts val="1100"/>
              <a:buAutoNum type="romanLcPeriod"/>
            </a:pPr>
            <a:r>
              <a:rPr lang="en" sz="1100" dirty="0"/>
              <a:t>Developing Railroads and Taming the West - (Sherman 902-903)</a:t>
            </a:r>
            <a:endParaRPr sz="1100" dirty="0"/>
          </a:p>
          <a:p>
            <a:pPr marL="2235200" lvl="2" indent="-285750" algn="l" rtl="0">
              <a:lnSpc>
                <a:spcPct val="115000"/>
              </a:lnSpc>
              <a:spcBef>
                <a:spcPts val="0"/>
              </a:spcBef>
              <a:spcAft>
                <a:spcPts val="0"/>
              </a:spcAft>
              <a:buSzPts val="1100"/>
              <a:buAutoNum type="romanLcPeriod"/>
            </a:pPr>
            <a:r>
              <a:rPr lang="en" sz="1100" dirty="0"/>
              <a:t>A Million Civil War Soldiers Returned to an Unfamiliar Home, and Were Stimulated by the Danger of an Indian War - (Sherman at 902-903) </a:t>
            </a:r>
            <a:endParaRPr sz="1100" dirty="0"/>
          </a:p>
          <a:p>
            <a:pPr marL="2235200" lvl="2" indent="-285750" algn="l" rtl="0">
              <a:lnSpc>
                <a:spcPct val="115000"/>
              </a:lnSpc>
              <a:spcBef>
                <a:spcPts val="0"/>
              </a:spcBef>
              <a:spcAft>
                <a:spcPts val="0"/>
              </a:spcAft>
              <a:buSzPts val="1100"/>
              <a:buAutoNum type="romanLcPeriod"/>
            </a:pPr>
            <a:r>
              <a:rPr lang="en" sz="1100" dirty="0"/>
              <a:t>Extermination policy of Isaac Stevens (Wiley)</a:t>
            </a:r>
            <a:endParaRPr sz="1100" dirty="0"/>
          </a:p>
          <a:p>
            <a:pPr marL="0" lvl="0" indent="0" algn="l" rtl="0">
              <a:lnSpc>
                <a:spcPct val="115000"/>
              </a:lnSpc>
              <a:spcBef>
                <a:spcPts val="1200"/>
              </a:spcBef>
              <a:spcAft>
                <a:spcPts val="0"/>
              </a:spcAft>
              <a:buClr>
                <a:schemeClr val="dk1"/>
              </a:buClr>
              <a:buSzPts val="1100"/>
              <a:buFont typeface="Arial"/>
              <a:buNone/>
            </a:pPr>
            <a:r>
              <a:rPr lang="en" sz="1100" dirty="0"/>
              <a:t>2.</a:t>
            </a:r>
            <a:r>
              <a:rPr lang="en" sz="700" dirty="0"/>
              <a:t>     </a:t>
            </a:r>
            <a:r>
              <a:rPr lang="en" sz="1100" dirty="0"/>
              <a:t>Fort Fizzle to Limit of Advance on Objective</a:t>
            </a:r>
            <a:endParaRPr sz="1100" dirty="0"/>
          </a:p>
          <a:p>
            <a:pPr marL="901700" lvl="0" indent="0" algn="l" rtl="0">
              <a:lnSpc>
                <a:spcPct val="115000"/>
              </a:lnSpc>
              <a:spcBef>
                <a:spcPts val="1200"/>
              </a:spcBef>
              <a:spcAft>
                <a:spcPts val="0"/>
              </a:spcAft>
              <a:buClr>
                <a:schemeClr val="dk1"/>
              </a:buClr>
              <a:buSzPts val="1100"/>
              <a:buFont typeface="Arial"/>
              <a:buNone/>
            </a:pPr>
            <a:r>
              <a:rPr lang="en" sz="1100" dirty="0"/>
              <a:t>a.</a:t>
            </a:r>
            <a:r>
              <a:rPr lang="en" sz="700" dirty="0"/>
              <a:t>     </a:t>
            </a:r>
            <a:r>
              <a:rPr lang="en" sz="1100" dirty="0"/>
              <a:t>7</a:t>
            </a:r>
            <a:r>
              <a:rPr lang="en" sz="1100" baseline="30000" dirty="0"/>
              <a:t>th</a:t>
            </a:r>
            <a:r>
              <a:rPr lang="en" sz="1100" dirty="0"/>
              <a:t> Regt plan of attack</a:t>
            </a:r>
            <a:endParaRPr sz="1100" dirty="0"/>
          </a:p>
          <a:p>
            <a:pPr marL="1346200" lvl="0" indent="-12700" algn="l" rtl="0">
              <a:lnSpc>
                <a:spcPct val="115000"/>
              </a:lnSpc>
              <a:spcBef>
                <a:spcPts val="1200"/>
              </a:spcBef>
              <a:spcAft>
                <a:spcPts val="0"/>
              </a:spcAft>
              <a:buClr>
                <a:schemeClr val="dk1"/>
              </a:buClr>
              <a:buSzPts val="1100"/>
              <a:buFont typeface="Arial"/>
              <a:buNone/>
            </a:pPr>
            <a:r>
              <a:rPr lang="en" sz="700" dirty="0"/>
              <a:t>                                                    </a:t>
            </a:r>
            <a:r>
              <a:rPr lang="en" sz="1100" dirty="0"/>
              <a:t>i.</a:t>
            </a:r>
            <a:r>
              <a:rPr lang="en" sz="700" dirty="0"/>
              <a:t> 	</a:t>
            </a:r>
            <a:r>
              <a:rPr lang="en" sz="1100" dirty="0"/>
              <a:t>LTC Gibbon’s muster from Ft. Shaw and Ft. Missoula Orders from LTG Sheridan(Greene 124-125) (Gibbon 1)</a:t>
            </a:r>
            <a:endParaRPr sz="1100" dirty="0"/>
          </a:p>
          <a:p>
            <a:pPr marL="1346200" lvl="0" indent="-12700" algn="l" rtl="0">
              <a:lnSpc>
                <a:spcPct val="115000"/>
              </a:lnSpc>
              <a:spcBef>
                <a:spcPts val="1200"/>
              </a:spcBef>
              <a:spcAft>
                <a:spcPts val="0"/>
              </a:spcAft>
              <a:buClr>
                <a:schemeClr val="dk1"/>
              </a:buClr>
              <a:buSzPts val="1100"/>
              <a:buFont typeface="Arial"/>
              <a:buNone/>
            </a:pPr>
            <a:r>
              <a:rPr lang="en" sz="700" dirty="0"/>
              <a:t>                                                   </a:t>
            </a:r>
            <a:r>
              <a:rPr lang="en" sz="1100" dirty="0"/>
              <a:t>ii.</a:t>
            </a:r>
            <a:r>
              <a:rPr lang="en" sz="700" dirty="0"/>
              <a:t> </a:t>
            </a:r>
            <a:r>
              <a:rPr lang="en" sz="1100" dirty="0"/>
              <a:t>CPT Rawn’s management of Ft. Fizzle (Haines 26-28)</a:t>
            </a:r>
            <a:endParaRPr sz="1100" dirty="0"/>
          </a:p>
          <a:p>
            <a:pPr marL="1346200" lvl="0" indent="-12700" algn="l" rtl="0">
              <a:lnSpc>
                <a:spcPct val="115000"/>
              </a:lnSpc>
              <a:spcBef>
                <a:spcPts val="1200"/>
              </a:spcBef>
              <a:spcAft>
                <a:spcPts val="0"/>
              </a:spcAft>
              <a:buClr>
                <a:schemeClr val="dk1"/>
              </a:buClr>
              <a:buSzPts val="1100"/>
              <a:buFont typeface="Arial"/>
              <a:buNone/>
            </a:pPr>
            <a:r>
              <a:rPr lang="en" sz="700" dirty="0"/>
              <a:t>                                                 </a:t>
            </a:r>
            <a:r>
              <a:rPr lang="en" sz="1100" dirty="0"/>
              <a:t>iii.</a:t>
            </a:r>
            <a:r>
              <a:rPr lang="en" sz="700" dirty="0"/>
              <a:t> 	</a:t>
            </a:r>
            <a:r>
              <a:rPr lang="en" sz="1100" dirty="0"/>
              <a:t>LTC Gibbon’s perspective of the Nez Perce conflict</a:t>
            </a:r>
            <a:endParaRPr sz="1100" dirty="0"/>
          </a:p>
          <a:p>
            <a:pPr marL="2692400" lvl="0" indent="444500" algn="l" rtl="0">
              <a:lnSpc>
                <a:spcPct val="115000"/>
              </a:lnSpc>
              <a:spcBef>
                <a:spcPts val="1200"/>
              </a:spcBef>
              <a:spcAft>
                <a:spcPts val="0"/>
              </a:spcAft>
              <a:buClr>
                <a:schemeClr val="dk1"/>
              </a:buClr>
              <a:buSzPts val="1100"/>
              <a:buFont typeface="Arial"/>
              <a:buNone/>
            </a:pPr>
            <a:r>
              <a:rPr lang="en" sz="1100" dirty="0"/>
              <a:t>1.</a:t>
            </a:r>
            <a:r>
              <a:rPr lang="en" sz="700" dirty="0"/>
              <a:t>     </a:t>
            </a:r>
            <a:r>
              <a:rPr lang="en" sz="1100" dirty="0"/>
              <a:t>Woodruff letter to wife (Woodruff Letter)</a:t>
            </a:r>
            <a:endParaRPr sz="1100" dirty="0"/>
          </a:p>
          <a:p>
            <a:pPr marL="2692400" lvl="0" indent="444500" algn="l" rtl="0">
              <a:lnSpc>
                <a:spcPct val="115000"/>
              </a:lnSpc>
              <a:spcBef>
                <a:spcPts val="1200"/>
              </a:spcBef>
              <a:spcAft>
                <a:spcPts val="0"/>
              </a:spcAft>
              <a:buClr>
                <a:schemeClr val="dk1"/>
              </a:buClr>
              <a:buSzPts val="1100"/>
              <a:buFont typeface="Arial"/>
              <a:buNone/>
            </a:pPr>
            <a:r>
              <a:rPr lang="en" sz="1100" dirty="0"/>
              <a:t>2.</a:t>
            </a:r>
            <a:r>
              <a:rPr lang="en" sz="700" dirty="0"/>
              <a:t>     </a:t>
            </a:r>
            <a:r>
              <a:rPr lang="en" sz="1100" dirty="0"/>
              <a:t>Conversation with Father Rivalli (Gibbon Article 2)</a:t>
            </a:r>
            <a:endParaRPr sz="1100" dirty="0"/>
          </a:p>
          <a:p>
            <a:pPr marL="2692400" lvl="0" indent="444500" algn="l" rtl="0">
              <a:lnSpc>
                <a:spcPct val="115000"/>
              </a:lnSpc>
              <a:spcBef>
                <a:spcPts val="1200"/>
              </a:spcBef>
              <a:spcAft>
                <a:spcPts val="0"/>
              </a:spcAft>
              <a:buClr>
                <a:schemeClr val="dk1"/>
              </a:buClr>
              <a:buSzPts val="1100"/>
              <a:buFont typeface="Arial"/>
              <a:buNone/>
            </a:pPr>
            <a:r>
              <a:rPr lang="en" sz="1100" dirty="0"/>
              <a:t>3.</a:t>
            </a:r>
            <a:r>
              <a:rPr lang="en" sz="700" dirty="0"/>
              <a:t>     </a:t>
            </a:r>
            <a:r>
              <a:rPr lang="en" sz="1100" dirty="0"/>
              <a:t>Orders to 1LT Bradley to conduct reconnaissance (Haines 47-49) (Gibbon 3)</a:t>
            </a:r>
            <a:endParaRPr sz="1100" dirty="0"/>
          </a:p>
          <a:p>
            <a:pPr marL="1346200" lvl="0" indent="-12700" algn="l" rtl="0">
              <a:lnSpc>
                <a:spcPct val="115000"/>
              </a:lnSpc>
              <a:spcBef>
                <a:spcPts val="1200"/>
              </a:spcBef>
              <a:spcAft>
                <a:spcPts val="0"/>
              </a:spcAft>
              <a:buClr>
                <a:schemeClr val="dk1"/>
              </a:buClr>
              <a:buSzPts val="1100"/>
              <a:buFont typeface="Arial"/>
              <a:buNone/>
            </a:pPr>
            <a:r>
              <a:rPr lang="en" sz="700" dirty="0"/>
              <a:t>                                                 </a:t>
            </a:r>
            <a:r>
              <a:rPr lang="en" sz="1100" dirty="0"/>
              <a:t>iv.</a:t>
            </a:r>
            <a:r>
              <a:rPr lang="en" sz="700" dirty="0"/>
              <a:t> 	</a:t>
            </a:r>
            <a:r>
              <a:rPr lang="en" sz="1100" dirty="0"/>
              <a:t>1LT Bradley’s reconnaissance of the objective</a:t>
            </a:r>
            <a:endParaRPr sz="1100" dirty="0"/>
          </a:p>
          <a:p>
            <a:pPr marL="2692400" lvl="0" indent="444500" algn="l" rtl="0">
              <a:lnSpc>
                <a:spcPct val="115000"/>
              </a:lnSpc>
              <a:spcBef>
                <a:spcPts val="1200"/>
              </a:spcBef>
              <a:spcAft>
                <a:spcPts val="0"/>
              </a:spcAft>
              <a:buClr>
                <a:schemeClr val="dk1"/>
              </a:buClr>
              <a:buSzPts val="1100"/>
              <a:buFont typeface="Arial"/>
              <a:buNone/>
            </a:pPr>
            <a:r>
              <a:rPr lang="en" sz="1100" dirty="0"/>
              <a:t>1.</a:t>
            </a:r>
            <a:r>
              <a:rPr lang="en" sz="700" dirty="0"/>
              <a:t>     </a:t>
            </a:r>
            <a:r>
              <a:rPr lang="en" sz="1100" dirty="0"/>
              <a:t>Movement to the objective (Haines 51-52) (Gibbon 5)</a:t>
            </a:r>
            <a:endParaRPr sz="1100" dirty="0"/>
          </a:p>
          <a:p>
            <a:pPr marL="1346200" lvl="0" indent="-12700" algn="l" rtl="0">
              <a:lnSpc>
                <a:spcPct val="115000"/>
              </a:lnSpc>
              <a:spcBef>
                <a:spcPts val="1200"/>
              </a:spcBef>
              <a:spcAft>
                <a:spcPts val="0"/>
              </a:spcAft>
              <a:buClr>
                <a:schemeClr val="dk1"/>
              </a:buClr>
              <a:buSzPts val="1100"/>
              <a:buFont typeface="Arial"/>
              <a:buNone/>
            </a:pPr>
            <a:r>
              <a:rPr lang="en" sz="700" dirty="0"/>
              <a:t>                                                   </a:t>
            </a:r>
            <a:r>
              <a:rPr lang="en" sz="1100" dirty="0"/>
              <a:t>v.</a:t>
            </a:r>
            <a:r>
              <a:rPr lang="en" sz="700" dirty="0"/>
              <a:t> </a:t>
            </a:r>
            <a:r>
              <a:rPr lang="en" sz="1100" dirty="0"/>
              <a:t>Gibbon’ attack plan</a:t>
            </a:r>
            <a:endParaRPr sz="1100" dirty="0"/>
          </a:p>
          <a:p>
            <a:pPr marL="2692400" lvl="0" indent="444500" algn="l" rtl="0">
              <a:lnSpc>
                <a:spcPct val="115000"/>
              </a:lnSpc>
              <a:spcBef>
                <a:spcPts val="1200"/>
              </a:spcBef>
              <a:spcAft>
                <a:spcPts val="0"/>
              </a:spcAft>
              <a:buClr>
                <a:schemeClr val="dk1"/>
              </a:buClr>
              <a:buSzPts val="1100"/>
              <a:buFont typeface="Arial"/>
              <a:buNone/>
            </a:pPr>
            <a:r>
              <a:rPr lang="en" sz="1100" dirty="0"/>
              <a:t>1.</a:t>
            </a:r>
            <a:r>
              <a:rPr lang="en" sz="700" dirty="0"/>
              <a:t>     </a:t>
            </a:r>
            <a:r>
              <a:rPr lang="en" sz="1100" dirty="0"/>
              <a:t>Double envelopment (Haines 54,58) (Woodruff 107)</a:t>
            </a:r>
            <a:endParaRPr sz="1100" dirty="0"/>
          </a:p>
          <a:p>
            <a:pPr marL="2692400" lvl="0" indent="444500" algn="l" rtl="0">
              <a:lnSpc>
                <a:spcPct val="115000"/>
              </a:lnSpc>
              <a:spcBef>
                <a:spcPts val="1200"/>
              </a:spcBef>
              <a:spcAft>
                <a:spcPts val="0"/>
              </a:spcAft>
              <a:buClr>
                <a:schemeClr val="dk1"/>
              </a:buClr>
              <a:buSzPts val="1100"/>
              <a:buFont typeface="Arial"/>
              <a:buNone/>
            </a:pPr>
            <a:r>
              <a:rPr lang="en" sz="1100" dirty="0"/>
              <a:t>2.</a:t>
            </a:r>
            <a:r>
              <a:rPr lang="en" sz="700" dirty="0"/>
              <a:t>   </a:t>
            </a:r>
            <a:r>
              <a:rPr lang="en" sz="1100" dirty="0"/>
              <a:t> Setting the assault positions/skirmish lines(Haines 54,58) (Gibbon 5-6) (Woodruff 107)</a:t>
            </a:r>
            <a:endParaRPr sz="1100" dirty="0"/>
          </a:p>
          <a:p>
            <a:pPr marL="2692400" lvl="0" indent="444500" algn="l" rtl="0">
              <a:lnSpc>
                <a:spcPct val="115000"/>
              </a:lnSpc>
              <a:spcBef>
                <a:spcPts val="1200"/>
              </a:spcBef>
              <a:spcAft>
                <a:spcPts val="0"/>
              </a:spcAft>
              <a:buClr>
                <a:schemeClr val="dk1"/>
              </a:buClr>
              <a:buSzPts val="1100"/>
              <a:buFont typeface="Arial"/>
              <a:buNone/>
            </a:pPr>
            <a:r>
              <a:rPr lang="en" sz="1100" dirty="0"/>
              <a:t>3.</a:t>
            </a:r>
            <a:r>
              <a:rPr lang="en" sz="700" dirty="0"/>
              <a:t>     </a:t>
            </a:r>
            <a:r>
              <a:rPr lang="en" sz="1100" dirty="0"/>
              <a:t>Rules of engagement –</a:t>
            </a:r>
            <a:endParaRPr sz="1100" dirty="0"/>
          </a:p>
          <a:p>
            <a:pPr marL="3136900" lvl="0" indent="444500" algn="l" rtl="0">
              <a:lnSpc>
                <a:spcPct val="115000"/>
              </a:lnSpc>
              <a:spcBef>
                <a:spcPts val="1200"/>
              </a:spcBef>
              <a:spcAft>
                <a:spcPts val="0"/>
              </a:spcAft>
              <a:buClr>
                <a:schemeClr val="dk1"/>
              </a:buClr>
              <a:buSzPts val="1100"/>
              <a:buFont typeface="Arial"/>
              <a:buNone/>
            </a:pPr>
            <a:r>
              <a:rPr lang="en" sz="1100" dirty="0"/>
              <a:t>a.</a:t>
            </a:r>
            <a:r>
              <a:rPr lang="en" sz="700" dirty="0"/>
              <a:t>     </a:t>
            </a:r>
            <a:r>
              <a:rPr lang="en" sz="1100" dirty="0"/>
              <a:t>3 volleys into the tents, assault across the objective.(Greene 130) (Gibbon 6) (Woodruff 109)</a:t>
            </a:r>
            <a:endParaRPr sz="1100" dirty="0"/>
          </a:p>
          <a:p>
            <a:pPr marL="3136900" lvl="0" indent="444500" algn="l" rtl="0">
              <a:lnSpc>
                <a:spcPct val="115000"/>
              </a:lnSpc>
              <a:spcBef>
                <a:spcPts val="1200"/>
              </a:spcBef>
              <a:spcAft>
                <a:spcPts val="0"/>
              </a:spcAft>
              <a:buClr>
                <a:schemeClr val="dk1"/>
              </a:buClr>
              <a:buSzPts val="1100"/>
              <a:buFont typeface="Arial"/>
              <a:buNone/>
            </a:pPr>
            <a:r>
              <a:rPr lang="en" sz="1100" dirty="0"/>
              <a:t>b.</a:t>
            </a:r>
            <a:r>
              <a:rPr lang="en" sz="700" dirty="0"/>
              <a:t>     </a:t>
            </a:r>
            <a:r>
              <a:rPr lang="en" sz="1100" dirty="0"/>
              <a:t>Take no prisoners (Haines 65-66)</a:t>
            </a:r>
            <a:endParaRPr sz="1100" dirty="0"/>
          </a:p>
          <a:p>
            <a:pPr marL="2692400" lvl="0" indent="444500" algn="l" rtl="0">
              <a:lnSpc>
                <a:spcPct val="115000"/>
              </a:lnSpc>
              <a:spcBef>
                <a:spcPts val="1200"/>
              </a:spcBef>
              <a:spcAft>
                <a:spcPts val="0"/>
              </a:spcAft>
              <a:buClr>
                <a:schemeClr val="dk1"/>
              </a:buClr>
              <a:buSzPts val="1100"/>
              <a:buFont typeface="Arial"/>
              <a:buNone/>
            </a:pPr>
            <a:r>
              <a:rPr lang="en" sz="1100" dirty="0"/>
              <a:t>4.</a:t>
            </a:r>
            <a:r>
              <a:rPr lang="en" sz="700" dirty="0"/>
              <a:t>     </a:t>
            </a:r>
            <a:r>
              <a:rPr lang="en" sz="1100" dirty="0"/>
              <a:t>Burn the Teepees (Haines 64)</a:t>
            </a:r>
            <a:endParaRPr sz="1100" dirty="0"/>
          </a:p>
          <a:p>
            <a:pPr marL="2692400" lvl="0" indent="444500" algn="l" rtl="0">
              <a:lnSpc>
                <a:spcPct val="115000"/>
              </a:lnSpc>
              <a:spcBef>
                <a:spcPts val="1200"/>
              </a:spcBef>
              <a:spcAft>
                <a:spcPts val="0"/>
              </a:spcAft>
              <a:buClr>
                <a:schemeClr val="dk1"/>
              </a:buClr>
              <a:buSzPts val="1100"/>
              <a:buFont typeface="Arial"/>
              <a:buNone/>
            </a:pPr>
            <a:r>
              <a:rPr lang="en" sz="1100" dirty="0"/>
              <a:t>5.</a:t>
            </a:r>
            <a:r>
              <a:rPr lang="en" sz="700" dirty="0"/>
              <a:t>     </a:t>
            </a:r>
            <a:r>
              <a:rPr lang="en" sz="1100" dirty="0"/>
              <a:t>Scatter the Horses (Haines 60) (Greene 129)</a:t>
            </a:r>
            <a:endParaRPr sz="1100" dirty="0"/>
          </a:p>
          <a:p>
            <a:pPr marL="901700" lvl="0" indent="0" algn="l" rtl="0">
              <a:lnSpc>
                <a:spcPct val="115000"/>
              </a:lnSpc>
              <a:spcBef>
                <a:spcPts val="1200"/>
              </a:spcBef>
              <a:spcAft>
                <a:spcPts val="0"/>
              </a:spcAft>
              <a:buClr>
                <a:schemeClr val="dk1"/>
              </a:buClr>
              <a:buSzPts val="1100"/>
              <a:buFont typeface="Arial"/>
              <a:buNone/>
            </a:pPr>
            <a:r>
              <a:rPr lang="en" sz="1100" dirty="0"/>
              <a:t>b.</a:t>
            </a:r>
            <a:r>
              <a:rPr lang="en" sz="700" dirty="0"/>
              <a:t>     </a:t>
            </a:r>
            <a:r>
              <a:rPr lang="en" sz="1100" dirty="0"/>
              <a:t>Nez Perce Disposition</a:t>
            </a:r>
            <a:endParaRPr sz="1100" dirty="0"/>
          </a:p>
          <a:p>
            <a:pPr marL="1346200" lvl="0" indent="-12700" algn="l" rtl="0">
              <a:lnSpc>
                <a:spcPct val="115000"/>
              </a:lnSpc>
              <a:spcBef>
                <a:spcPts val="1200"/>
              </a:spcBef>
              <a:spcAft>
                <a:spcPts val="0"/>
              </a:spcAft>
              <a:buClr>
                <a:schemeClr val="dk1"/>
              </a:buClr>
              <a:buSzPts val="1100"/>
              <a:buFont typeface="Arial"/>
              <a:buNone/>
            </a:pPr>
            <a:r>
              <a:rPr lang="en" sz="700" dirty="0"/>
              <a:t>                                                    </a:t>
            </a:r>
            <a:r>
              <a:rPr lang="en" sz="1100" dirty="0"/>
              <a:t>i.</a:t>
            </a:r>
            <a:r>
              <a:rPr lang="en" sz="700" dirty="0"/>
              <a:t> 	</a:t>
            </a:r>
            <a:r>
              <a:rPr lang="en" sz="1100" dirty="0"/>
              <a:t>Chiefs’ perspective of the conversation at Ft. Fizzle (Haines 23-30, 35)</a:t>
            </a:r>
            <a:endParaRPr sz="1100" dirty="0"/>
          </a:p>
          <a:p>
            <a:pPr marL="1346200" lvl="0" indent="-12700" algn="l" rtl="0">
              <a:lnSpc>
                <a:spcPct val="115000"/>
              </a:lnSpc>
              <a:spcBef>
                <a:spcPts val="1200"/>
              </a:spcBef>
              <a:spcAft>
                <a:spcPts val="0"/>
              </a:spcAft>
              <a:buClr>
                <a:schemeClr val="dk1"/>
              </a:buClr>
              <a:buSzPts val="1100"/>
              <a:buFont typeface="Arial"/>
              <a:buNone/>
            </a:pPr>
            <a:r>
              <a:rPr lang="en" sz="700" dirty="0"/>
              <a:t>                                                   </a:t>
            </a:r>
            <a:r>
              <a:rPr lang="en" sz="1100" dirty="0"/>
              <a:t>ii.</a:t>
            </a:r>
            <a:r>
              <a:rPr lang="en" sz="700" dirty="0"/>
              <a:t> </a:t>
            </a:r>
            <a:r>
              <a:rPr lang="en" sz="1100" dirty="0"/>
              <a:t>Chiefs’ perspective of the Nez Perce conflict, desire to travel through the bitterroot, and seek peaceful residence with the Absoroke (Crow). (Haines 35) (McDonald 75,77)</a:t>
            </a:r>
            <a:endParaRPr sz="1100" dirty="0"/>
          </a:p>
          <a:p>
            <a:pPr marL="1346200" lvl="0" indent="-12700" algn="l" rtl="0">
              <a:lnSpc>
                <a:spcPct val="115000"/>
              </a:lnSpc>
              <a:spcBef>
                <a:spcPts val="1200"/>
              </a:spcBef>
              <a:spcAft>
                <a:spcPts val="0"/>
              </a:spcAft>
              <a:buClr>
                <a:schemeClr val="dk1"/>
              </a:buClr>
              <a:buSzPts val="1100"/>
              <a:buFont typeface="Arial"/>
              <a:buNone/>
            </a:pPr>
            <a:r>
              <a:rPr lang="en" sz="700" dirty="0"/>
              <a:t>                                                 </a:t>
            </a:r>
            <a:r>
              <a:rPr lang="en" sz="1100" dirty="0"/>
              <a:t>iii.</a:t>
            </a:r>
            <a:r>
              <a:rPr lang="en" sz="700" dirty="0"/>
              <a:t> 	</a:t>
            </a:r>
            <a:r>
              <a:rPr lang="en" sz="1100" dirty="0"/>
              <a:t>Nez Perce cutting lodgepoles, getting ready for steady movement to the East. (Haines 49)</a:t>
            </a:r>
            <a:endParaRPr sz="1100" dirty="0"/>
          </a:p>
          <a:p>
            <a:pPr marL="1346200" lvl="0" indent="-12700" algn="l" rtl="0">
              <a:lnSpc>
                <a:spcPct val="115000"/>
              </a:lnSpc>
              <a:spcBef>
                <a:spcPts val="1200"/>
              </a:spcBef>
              <a:spcAft>
                <a:spcPts val="0"/>
              </a:spcAft>
              <a:buClr>
                <a:schemeClr val="dk1"/>
              </a:buClr>
              <a:buSzPts val="1100"/>
              <a:buFont typeface="Arial"/>
              <a:buNone/>
            </a:pPr>
            <a:r>
              <a:rPr lang="en" sz="700" dirty="0"/>
              <a:t>                                                 </a:t>
            </a:r>
            <a:r>
              <a:rPr lang="en" sz="1100" dirty="0"/>
              <a:t>iv.</a:t>
            </a:r>
            <a:r>
              <a:rPr lang="en" sz="700" dirty="0"/>
              <a:t> 	</a:t>
            </a:r>
            <a:r>
              <a:rPr lang="en" sz="1100" dirty="0"/>
              <a:t>Celebration night of the 8th (Haines 51-52)</a:t>
            </a:r>
            <a:endParaRPr sz="1100" baseline="30000" dirty="0"/>
          </a:p>
          <a:p>
            <a:pPr marL="1346200" lvl="0" indent="-12700" algn="l" rtl="0">
              <a:lnSpc>
                <a:spcPct val="115000"/>
              </a:lnSpc>
              <a:spcBef>
                <a:spcPts val="1200"/>
              </a:spcBef>
              <a:spcAft>
                <a:spcPts val="0"/>
              </a:spcAft>
              <a:buClr>
                <a:schemeClr val="dk1"/>
              </a:buClr>
              <a:buSzPts val="1100"/>
              <a:buFont typeface="Arial"/>
              <a:buNone/>
            </a:pPr>
            <a:r>
              <a:rPr lang="en" sz="700" dirty="0"/>
              <a:t>                                                   </a:t>
            </a:r>
            <a:r>
              <a:rPr lang="en" sz="1100" dirty="0"/>
              <a:t>v.</a:t>
            </a:r>
            <a:r>
              <a:rPr lang="en" sz="700" dirty="0"/>
              <a:t> </a:t>
            </a:r>
            <a:r>
              <a:rPr lang="en" sz="1100" dirty="0"/>
              <a:t>Nez Perce response to the attack starting</a:t>
            </a:r>
            <a:endParaRPr sz="1100" dirty="0"/>
          </a:p>
          <a:p>
            <a:pPr marL="2692400" lvl="0" indent="444500" algn="l" rtl="0">
              <a:lnSpc>
                <a:spcPct val="115000"/>
              </a:lnSpc>
              <a:spcBef>
                <a:spcPts val="1200"/>
              </a:spcBef>
              <a:spcAft>
                <a:spcPts val="0"/>
              </a:spcAft>
              <a:buClr>
                <a:schemeClr val="dk1"/>
              </a:buClr>
              <a:buSzPts val="1100"/>
              <a:buFont typeface="Arial"/>
              <a:buNone/>
            </a:pPr>
            <a:r>
              <a:rPr lang="en" sz="1100" dirty="0"/>
              <a:t>1.</a:t>
            </a:r>
            <a:r>
              <a:rPr lang="en" sz="700" dirty="0"/>
              <a:t>     </a:t>
            </a:r>
            <a:r>
              <a:rPr lang="en" sz="1100" dirty="0"/>
              <a:t>Recollections of waking up by Young Red Elk (Haines 55), Red Wolf (Haines 63)</a:t>
            </a:r>
            <a:endParaRPr sz="1100" dirty="0"/>
          </a:p>
          <a:p>
            <a:pPr marL="2692400" lvl="0" indent="444500" algn="l" rtl="0">
              <a:lnSpc>
                <a:spcPct val="115000"/>
              </a:lnSpc>
              <a:spcBef>
                <a:spcPts val="1200"/>
              </a:spcBef>
              <a:spcAft>
                <a:spcPts val="0"/>
              </a:spcAft>
              <a:buClr>
                <a:schemeClr val="dk1"/>
              </a:buClr>
              <a:buSzPts val="1100"/>
              <a:buFont typeface="Arial"/>
              <a:buNone/>
            </a:pPr>
            <a:r>
              <a:rPr lang="en" sz="1100" dirty="0"/>
              <a:t>2.</a:t>
            </a:r>
            <a:r>
              <a:rPr lang="en" sz="700" dirty="0"/>
              <a:t>     </a:t>
            </a:r>
            <a:r>
              <a:rPr lang="en" sz="1100" dirty="0"/>
              <a:t>Fleeing into the brush (Haines 56) (Greene 132)</a:t>
            </a:r>
            <a:endParaRPr sz="1100" dirty="0"/>
          </a:p>
          <a:p>
            <a:pPr marL="3136900" lvl="0" indent="0" algn="l" rtl="0">
              <a:lnSpc>
                <a:spcPct val="115000"/>
              </a:lnSpc>
              <a:spcBef>
                <a:spcPts val="1200"/>
              </a:spcBef>
              <a:spcAft>
                <a:spcPts val="0"/>
              </a:spcAft>
              <a:buClr>
                <a:schemeClr val="dk1"/>
              </a:buClr>
              <a:buSzPts val="1100"/>
              <a:buFont typeface="Arial"/>
              <a:buNone/>
            </a:pPr>
            <a:r>
              <a:rPr lang="en" sz="1100" dirty="0"/>
              <a:t>3.</a:t>
            </a:r>
            <a:r>
              <a:rPr lang="en" sz="700" dirty="0"/>
              <a:t>     </a:t>
            </a:r>
            <a:r>
              <a:rPr lang="en" sz="1100" dirty="0"/>
              <a:t>Sharpshooters in the brush and on the hill (Haines 58) (Gibbon 7)</a:t>
            </a:r>
            <a:endParaRPr sz="1100" dirty="0"/>
          </a:p>
          <a:p>
            <a:pPr marL="2692400" lvl="0" indent="444500" algn="l" rtl="0">
              <a:lnSpc>
                <a:spcPct val="115000"/>
              </a:lnSpc>
              <a:spcBef>
                <a:spcPts val="1200"/>
              </a:spcBef>
              <a:spcAft>
                <a:spcPts val="0"/>
              </a:spcAft>
              <a:buClr>
                <a:schemeClr val="dk1"/>
              </a:buClr>
              <a:buSzPts val="1100"/>
              <a:buFont typeface="Arial"/>
              <a:buNone/>
            </a:pPr>
            <a:r>
              <a:rPr lang="en" sz="1100" dirty="0"/>
              <a:t>4.</a:t>
            </a:r>
            <a:r>
              <a:rPr lang="en" sz="700" dirty="0"/>
              <a:t>     </a:t>
            </a:r>
            <a:r>
              <a:rPr lang="en" sz="1100" dirty="0"/>
              <a:t>Gather Horses (Haines 61)</a:t>
            </a:r>
            <a:endParaRPr sz="1100" dirty="0"/>
          </a:p>
          <a:p>
            <a:pPr marL="0" lvl="0" indent="0" algn="l" rtl="0">
              <a:lnSpc>
                <a:spcPct val="115000"/>
              </a:lnSpc>
              <a:spcBef>
                <a:spcPts val="1200"/>
              </a:spcBef>
              <a:spcAft>
                <a:spcPts val="0"/>
              </a:spcAft>
              <a:buClr>
                <a:schemeClr val="dk1"/>
              </a:buClr>
              <a:buSzPts val="1100"/>
              <a:buFont typeface="Arial"/>
              <a:buNone/>
            </a:pPr>
            <a:r>
              <a:rPr lang="en" sz="1100" dirty="0"/>
              <a:t>3.</a:t>
            </a:r>
            <a:r>
              <a:rPr lang="en" sz="700" dirty="0"/>
              <a:t>     </a:t>
            </a:r>
            <a:r>
              <a:rPr lang="en" sz="1100" dirty="0"/>
              <a:t>Nez Perce counter attack and 7</a:t>
            </a:r>
            <a:r>
              <a:rPr lang="en" sz="1100" baseline="30000" dirty="0"/>
              <a:t>th</a:t>
            </a:r>
            <a:r>
              <a:rPr lang="en" sz="1100" dirty="0"/>
              <a:t> Regt withdrawal</a:t>
            </a:r>
            <a:endParaRPr sz="1100" dirty="0"/>
          </a:p>
          <a:p>
            <a:pPr marL="901700" lvl="0" indent="0" algn="l" rtl="0">
              <a:lnSpc>
                <a:spcPct val="115000"/>
              </a:lnSpc>
              <a:spcBef>
                <a:spcPts val="1200"/>
              </a:spcBef>
              <a:spcAft>
                <a:spcPts val="0"/>
              </a:spcAft>
              <a:buClr>
                <a:schemeClr val="dk1"/>
              </a:buClr>
              <a:buSzPts val="1100"/>
              <a:buFont typeface="Arial"/>
              <a:buNone/>
            </a:pPr>
            <a:r>
              <a:rPr lang="en" sz="1100" dirty="0"/>
              <a:t>a.</a:t>
            </a:r>
            <a:r>
              <a:rPr lang="en" sz="700" dirty="0"/>
              <a:t>     </a:t>
            </a:r>
            <a:r>
              <a:rPr lang="en" sz="1100" dirty="0"/>
              <a:t>Initial withdrawal of the 7</a:t>
            </a:r>
            <a:r>
              <a:rPr lang="en" sz="1100" baseline="30000" dirty="0"/>
              <a:t>th</a:t>
            </a:r>
            <a:r>
              <a:rPr lang="en" sz="1100" dirty="0"/>
              <a:t> Regt.</a:t>
            </a:r>
            <a:endParaRPr sz="1100" dirty="0"/>
          </a:p>
          <a:p>
            <a:pPr marL="1346200" lvl="0" indent="-12700" algn="l" rtl="0">
              <a:lnSpc>
                <a:spcPct val="115000"/>
              </a:lnSpc>
              <a:spcBef>
                <a:spcPts val="1200"/>
              </a:spcBef>
              <a:spcAft>
                <a:spcPts val="0"/>
              </a:spcAft>
              <a:buClr>
                <a:schemeClr val="dk1"/>
              </a:buClr>
              <a:buSzPts val="1100"/>
              <a:buFont typeface="Arial"/>
              <a:buNone/>
            </a:pPr>
            <a:r>
              <a:rPr lang="en" sz="700" dirty="0"/>
              <a:t>                                                    </a:t>
            </a:r>
            <a:r>
              <a:rPr lang="en" sz="1100" dirty="0"/>
              <a:t>i.</a:t>
            </a:r>
            <a:r>
              <a:rPr lang="en" sz="700" dirty="0"/>
              <a:t> 	</a:t>
            </a:r>
            <a:r>
              <a:rPr lang="en" sz="1100" dirty="0"/>
              <a:t>Retreat (Greene 134-135)(Haines 71-72)(Gibbon 7) (Woodruff 110)</a:t>
            </a:r>
            <a:endParaRPr sz="1100" dirty="0"/>
          </a:p>
          <a:p>
            <a:pPr marL="1346200" lvl="0" indent="-12700" algn="l" rtl="0">
              <a:lnSpc>
                <a:spcPct val="115000"/>
              </a:lnSpc>
              <a:spcBef>
                <a:spcPts val="1200"/>
              </a:spcBef>
              <a:spcAft>
                <a:spcPts val="0"/>
              </a:spcAft>
              <a:buClr>
                <a:schemeClr val="dk1"/>
              </a:buClr>
              <a:buSzPts val="1100"/>
              <a:buFont typeface="Arial"/>
              <a:buNone/>
            </a:pPr>
            <a:r>
              <a:rPr lang="en" sz="700" dirty="0"/>
              <a:t>                                                   </a:t>
            </a:r>
            <a:r>
              <a:rPr lang="en" sz="1100" dirty="0"/>
              <a:t>ii.</a:t>
            </a:r>
            <a:r>
              <a:rPr lang="en" sz="700" dirty="0"/>
              <a:t> </a:t>
            </a:r>
            <a:r>
              <a:rPr lang="en" sz="1100" dirty="0"/>
              <a:t>Impact of Nez Perce sharpshooters (Greene 135) (Haines 71)</a:t>
            </a:r>
            <a:endParaRPr sz="1100" dirty="0"/>
          </a:p>
          <a:p>
            <a:pPr marL="1346200" lvl="0" indent="-12700" algn="l" rtl="0">
              <a:lnSpc>
                <a:spcPct val="115000"/>
              </a:lnSpc>
              <a:spcBef>
                <a:spcPts val="1200"/>
              </a:spcBef>
              <a:spcAft>
                <a:spcPts val="0"/>
              </a:spcAft>
              <a:buClr>
                <a:schemeClr val="dk1"/>
              </a:buClr>
              <a:buSzPts val="1100"/>
              <a:buFont typeface="Arial"/>
              <a:buNone/>
            </a:pPr>
            <a:r>
              <a:rPr lang="en" sz="700" dirty="0"/>
              <a:t>                                                 </a:t>
            </a:r>
            <a:r>
              <a:rPr lang="en" sz="1100" dirty="0"/>
              <a:t>iii.</a:t>
            </a:r>
            <a:r>
              <a:rPr lang="en" sz="700" dirty="0"/>
              <a:t> 	</a:t>
            </a:r>
            <a:r>
              <a:rPr lang="en" sz="1100" dirty="0"/>
              <a:t>Disorganization -Specialist calling run for the hills (Haines 71-72), (Loynes 5-6) (Woodruff </a:t>
            </a:r>
            <a:endParaRPr sz="1100" dirty="0"/>
          </a:p>
          <a:p>
            <a:pPr marL="1346200" lvl="0" indent="-12700" algn="l" rtl="0">
              <a:lnSpc>
                <a:spcPct val="115000"/>
              </a:lnSpc>
              <a:spcBef>
                <a:spcPts val="1200"/>
              </a:spcBef>
              <a:spcAft>
                <a:spcPts val="0"/>
              </a:spcAft>
              <a:buClr>
                <a:schemeClr val="dk1"/>
              </a:buClr>
              <a:buSzPts val="1100"/>
              <a:buFont typeface="Arial"/>
              <a:buNone/>
            </a:pPr>
            <a:r>
              <a:rPr lang="en" sz="700" dirty="0"/>
              <a:t>                                                 </a:t>
            </a:r>
            <a:r>
              <a:rPr lang="en" sz="1100" dirty="0"/>
              <a:t>iv.</a:t>
            </a:r>
            <a:r>
              <a:rPr lang="en" sz="700" dirty="0"/>
              <a:t> 	</a:t>
            </a:r>
            <a:r>
              <a:rPr lang="en" sz="1100" dirty="0"/>
              <a:t>Recount of the experience by CPL Loyns in the brush of the river bottom(Loynes 5-6)</a:t>
            </a:r>
            <a:endParaRPr sz="1100" dirty="0"/>
          </a:p>
          <a:p>
            <a:pPr marL="901700" lvl="0" indent="0" algn="l" rtl="0">
              <a:lnSpc>
                <a:spcPct val="115000"/>
              </a:lnSpc>
              <a:spcBef>
                <a:spcPts val="1200"/>
              </a:spcBef>
              <a:spcAft>
                <a:spcPts val="0"/>
              </a:spcAft>
              <a:buClr>
                <a:schemeClr val="dk1"/>
              </a:buClr>
              <a:buSzPts val="1100"/>
              <a:buFont typeface="Arial"/>
              <a:buNone/>
            </a:pPr>
            <a:r>
              <a:rPr lang="en" sz="1100" dirty="0"/>
              <a:t>b.</a:t>
            </a:r>
            <a:r>
              <a:rPr lang="en" sz="700" dirty="0"/>
              <a:t>     </a:t>
            </a:r>
            <a:r>
              <a:rPr lang="en" sz="1100" dirty="0"/>
              <a:t>Rallying the Nez Perce warriors</a:t>
            </a:r>
            <a:endParaRPr sz="1100" dirty="0"/>
          </a:p>
          <a:p>
            <a:pPr marL="1346200" lvl="0" indent="-12700" algn="l" rtl="0">
              <a:lnSpc>
                <a:spcPct val="115000"/>
              </a:lnSpc>
              <a:spcBef>
                <a:spcPts val="1200"/>
              </a:spcBef>
              <a:spcAft>
                <a:spcPts val="0"/>
              </a:spcAft>
              <a:buClr>
                <a:schemeClr val="dk1"/>
              </a:buClr>
              <a:buSzPts val="1100"/>
              <a:buFont typeface="Arial"/>
              <a:buNone/>
            </a:pPr>
            <a:r>
              <a:rPr lang="en" sz="700" dirty="0"/>
              <a:t>                                                    </a:t>
            </a:r>
            <a:r>
              <a:rPr lang="en" sz="1100" dirty="0"/>
              <a:t>i.</a:t>
            </a:r>
            <a:r>
              <a:rPr lang="en" sz="700" dirty="0"/>
              <a:t> 	</a:t>
            </a:r>
            <a:r>
              <a:rPr lang="en" sz="1100" dirty="0"/>
              <a:t>White Bird and Looking Glass rallying the warriors (Haines 59) (McDonald 78)(Greene 134-35)</a:t>
            </a:r>
            <a:endParaRPr sz="1100" dirty="0"/>
          </a:p>
          <a:p>
            <a:pPr marL="1346200" lvl="0" indent="-12700" algn="l" rtl="0">
              <a:lnSpc>
                <a:spcPct val="115000"/>
              </a:lnSpc>
              <a:spcBef>
                <a:spcPts val="1200"/>
              </a:spcBef>
              <a:spcAft>
                <a:spcPts val="0"/>
              </a:spcAft>
              <a:buClr>
                <a:schemeClr val="dk1"/>
              </a:buClr>
              <a:buSzPts val="1100"/>
              <a:buFont typeface="Arial"/>
              <a:buNone/>
            </a:pPr>
            <a:r>
              <a:rPr lang="en" sz="700" dirty="0"/>
              <a:t>                                                   </a:t>
            </a:r>
            <a:r>
              <a:rPr lang="en" sz="1100" dirty="0"/>
              <a:t>ii.</a:t>
            </a:r>
            <a:r>
              <a:rPr lang="en" sz="700" dirty="0"/>
              <a:t> </a:t>
            </a:r>
            <a:r>
              <a:rPr lang="en" sz="1100" dirty="0"/>
              <a:t>Joseph’s plan to gather the horses and strike camp (Greene 137)</a:t>
            </a:r>
            <a:endParaRPr sz="1100" dirty="0"/>
          </a:p>
          <a:p>
            <a:pPr marL="1346200" lvl="0" indent="-12700" algn="l" rtl="0">
              <a:lnSpc>
                <a:spcPct val="115000"/>
              </a:lnSpc>
              <a:spcBef>
                <a:spcPts val="1200"/>
              </a:spcBef>
              <a:spcAft>
                <a:spcPts val="0"/>
              </a:spcAft>
              <a:buClr>
                <a:schemeClr val="dk1"/>
              </a:buClr>
              <a:buSzPts val="1100"/>
              <a:buFont typeface="Arial"/>
              <a:buNone/>
            </a:pPr>
            <a:r>
              <a:rPr lang="en" sz="700" dirty="0"/>
              <a:t>                                                 </a:t>
            </a:r>
            <a:r>
              <a:rPr lang="en" sz="1100" dirty="0"/>
              <a:t>iii.</a:t>
            </a:r>
            <a:r>
              <a:rPr lang="en" sz="700" dirty="0"/>
              <a:t> 	</a:t>
            </a:r>
            <a:r>
              <a:rPr lang="en" sz="1100" dirty="0"/>
              <a:t>Burial of deceased (Haines 65-66)</a:t>
            </a:r>
            <a:endParaRPr sz="1100" dirty="0"/>
          </a:p>
          <a:p>
            <a:pPr marL="1346200" lvl="0" indent="-12700" algn="l" rtl="0">
              <a:lnSpc>
                <a:spcPct val="115000"/>
              </a:lnSpc>
              <a:spcBef>
                <a:spcPts val="1200"/>
              </a:spcBef>
              <a:spcAft>
                <a:spcPts val="0"/>
              </a:spcAft>
              <a:buClr>
                <a:schemeClr val="dk1"/>
              </a:buClr>
              <a:buSzPts val="1100"/>
              <a:buFont typeface="Arial"/>
              <a:buNone/>
            </a:pPr>
            <a:r>
              <a:rPr lang="en" sz="700" dirty="0"/>
              <a:t>                                                 </a:t>
            </a:r>
            <a:r>
              <a:rPr lang="en" sz="1100" dirty="0"/>
              <a:t>iv.</a:t>
            </a:r>
            <a:r>
              <a:rPr lang="en" sz="700" dirty="0"/>
              <a:t> 	</a:t>
            </a:r>
            <a:r>
              <a:rPr lang="en" sz="1100" dirty="0"/>
              <a:t>Pursuit of 7</a:t>
            </a:r>
            <a:r>
              <a:rPr lang="en" sz="1100" baseline="30000" dirty="0"/>
              <a:t>th</a:t>
            </a:r>
            <a:r>
              <a:rPr lang="en" sz="1100" dirty="0"/>
              <a:t> Regt back to the siege area (Haines 71-77)</a:t>
            </a:r>
            <a:endParaRPr sz="1100" dirty="0"/>
          </a:p>
          <a:p>
            <a:pPr marL="0" lvl="0" indent="0" algn="l" rtl="0">
              <a:lnSpc>
                <a:spcPct val="115000"/>
              </a:lnSpc>
              <a:spcBef>
                <a:spcPts val="1200"/>
              </a:spcBef>
              <a:spcAft>
                <a:spcPts val="0"/>
              </a:spcAft>
              <a:buClr>
                <a:schemeClr val="dk1"/>
              </a:buClr>
              <a:buSzPts val="1100"/>
              <a:buFont typeface="Arial"/>
              <a:buNone/>
            </a:pPr>
            <a:r>
              <a:rPr lang="en" sz="1100" dirty="0"/>
              <a:t>4.</a:t>
            </a:r>
            <a:r>
              <a:rPr lang="en" sz="700" dirty="0"/>
              <a:t>     </a:t>
            </a:r>
            <a:r>
              <a:rPr lang="en" sz="1100" dirty="0"/>
              <a:t>7</a:t>
            </a:r>
            <a:r>
              <a:rPr lang="en" sz="1100" baseline="30000" dirty="0"/>
              <a:t>th</a:t>
            </a:r>
            <a:r>
              <a:rPr lang="en" sz="1100" dirty="0"/>
              <a:t> Regt occupation of the Siege Area</a:t>
            </a:r>
            <a:endParaRPr sz="1100" dirty="0"/>
          </a:p>
          <a:p>
            <a:pPr marL="901700" lvl="0" indent="0" algn="l" rtl="0">
              <a:lnSpc>
                <a:spcPct val="115000"/>
              </a:lnSpc>
              <a:spcBef>
                <a:spcPts val="1200"/>
              </a:spcBef>
              <a:spcAft>
                <a:spcPts val="0"/>
              </a:spcAft>
              <a:buClr>
                <a:schemeClr val="dk1"/>
              </a:buClr>
              <a:buSzPts val="1100"/>
              <a:buFont typeface="Arial"/>
              <a:buNone/>
            </a:pPr>
            <a:r>
              <a:rPr lang="en" sz="1100" dirty="0"/>
              <a:t>a.</a:t>
            </a:r>
            <a:r>
              <a:rPr lang="en" sz="700" dirty="0"/>
              <a:t>     </a:t>
            </a:r>
            <a:r>
              <a:rPr lang="en" sz="1100" dirty="0"/>
              <a:t>Disposition of his forces</a:t>
            </a:r>
            <a:endParaRPr sz="1100" dirty="0"/>
          </a:p>
          <a:p>
            <a:pPr marL="1346200" lvl="0" indent="-12700" algn="l" rtl="0">
              <a:lnSpc>
                <a:spcPct val="115000"/>
              </a:lnSpc>
              <a:spcBef>
                <a:spcPts val="1200"/>
              </a:spcBef>
              <a:spcAft>
                <a:spcPts val="0"/>
              </a:spcAft>
              <a:buClr>
                <a:schemeClr val="dk1"/>
              </a:buClr>
              <a:buSzPts val="1100"/>
              <a:buFont typeface="Arial"/>
              <a:buNone/>
            </a:pPr>
            <a:r>
              <a:rPr lang="en" sz="700" dirty="0"/>
              <a:t>                                                    </a:t>
            </a:r>
            <a:r>
              <a:rPr lang="en" sz="1100" dirty="0"/>
              <a:t>i.</a:t>
            </a:r>
            <a:r>
              <a:rPr lang="en" sz="700" dirty="0"/>
              <a:t> 	</a:t>
            </a:r>
            <a:r>
              <a:rPr lang="en" sz="1100" dirty="0"/>
              <a:t>Arrangement of troops (Greene 138) (Haines 74- 75)</a:t>
            </a:r>
            <a:endParaRPr sz="1100" dirty="0"/>
          </a:p>
          <a:p>
            <a:pPr marL="1346200" lvl="0" indent="-12700" algn="l" rtl="0">
              <a:lnSpc>
                <a:spcPct val="115000"/>
              </a:lnSpc>
              <a:spcBef>
                <a:spcPts val="1200"/>
              </a:spcBef>
              <a:spcAft>
                <a:spcPts val="0"/>
              </a:spcAft>
              <a:buClr>
                <a:schemeClr val="dk1"/>
              </a:buClr>
              <a:buSzPts val="1100"/>
              <a:buFont typeface="Arial"/>
              <a:buNone/>
            </a:pPr>
            <a:r>
              <a:rPr lang="en" sz="700" dirty="0"/>
              <a:t>                                                   </a:t>
            </a:r>
            <a:r>
              <a:rPr lang="en" sz="1100" dirty="0"/>
              <a:t>ii.</a:t>
            </a:r>
            <a:r>
              <a:rPr lang="en" sz="700" dirty="0"/>
              <a:t> </a:t>
            </a:r>
            <a:r>
              <a:rPr lang="en" sz="1100" dirty="0"/>
              <a:t>Ammunition supplies and disposition (Greene 136)</a:t>
            </a:r>
            <a:endParaRPr sz="1100" dirty="0"/>
          </a:p>
          <a:p>
            <a:pPr marL="1346200" lvl="0" indent="-12700" algn="l" rtl="0">
              <a:lnSpc>
                <a:spcPct val="115000"/>
              </a:lnSpc>
              <a:spcBef>
                <a:spcPts val="1200"/>
              </a:spcBef>
              <a:spcAft>
                <a:spcPts val="0"/>
              </a:spcAft>
              <a:buClr>
                <a:schemeClr val="dk1"/>
              </a:buClr>
              <a:buSzPts val="1100"/>
              <a:buFont typeface="Arial"/>
              <a:buNone/>
            </a:pPr>
            <a:r>
              <a:rPr lang="en" sz="700" dirty="0"/>
              <a:t>                                                 </a:t>
            </a:r>
            <a:r>
              <a:rPr lang="en" sz="1100" dirty="0"/>
              <a:t>iii.</a:t>
            </a:r>
            <a:r>
              <a:rPr lang="en" sz="700" dirty="0"/>
              <a:t> 	</a:t>
            </a:r>
            <a:r>
              <a:rPr lang="en" sz="1100" dirty="0"/>
              <a:t>Nez Perce sharpshooters (Haines 75-76, 87-88)</a:t>
            </a:r>
            <a:endParaRPr sz="1100" dirty="0"/>
          </a:p>
          <a:p>
            <a:pPr marL="1346200" lvl="0" indent="-12700" algn="l" rtl="0">
              <a:lnSpc>
                <a:spcPct val="115000"/>
              </a:lnSpc>
              <a:spcBef>
                <a:spcPts val="1200"/>
              </a:spcBef>
              <a:spcAft>
                <a:spcPts val="0"/>
              </a:spcAft>
              <a:buClr>
                <a:schemeClr val="dk1"/>
              </a:buClr>
              <a:buSzPts val="1100"/>
              <a:buFont typeface="Arial"/>
              <a:buNone/>
            </a:pPr>
            <a:r>
              <a:rPr lang="en" sz="700" dirty="0"/>
              <a:t>                                                 </a:t>
            </a:r>
            <a:r>
              <a:rPr lang="en" sz="1100" dirty="0"/>
              <a:t>iv.</a:t>
            </a:r>
            <a:r>
              <a:rPr lang="en" sz="700" dirty="0"/>
              <a:t> 	</a:t>
            </a:r>
            <a:r>
              <a:rPr lang="en" sz="1100" dirty="0"/>
              <a:t>Effects of howitzer becoming disabled (Greene 136)(Haines 75-  78) (Gibbon 7)</a:t>
            </a:r>
            <a:endParaRPr sz="1100" dirty="0"/>
          </a:p>
          <a:p>
            <a:pPr marL="1346200" lvl="0" indent="-12700" algn="l" rtl="0">
              <a:lnSpc>
                <a:spcPct val="115000"/>
              </a:lnSpc>
              <a:spcBef>
                <a:spcPts val="1200"/>
              </a:spcBef>
              <a:spcAft>
                <a:spcPts val="0"/>
              </a:spcAft>
              <a:buClr>
                <a:schemeClr val="dk1"/>
              </a:buClr>
              <a:buSzPts val="1100"/>
              <a:buFont typeface="Arial"/>
              <a:buNone/>
            </a:pPr>
            <a:r>
              <a:rPr lang="en" sz="700" dirty="0"/>
              <a:t>                                                   </a:t>
            </a:r>
            <a:r>
              <a:rPr lang="en" sz="1100" dirty="0"/>
              <a:t>v.</a:t>
            </a:r>
            <a:r>
              <a:rPr lang="en" sz="700" dirty="0"/>
              <a:t> </a:t>
            </a:r>
            <a:r>
              <a:rPr lang="en" sz="1100" dirty="0"/>
              <a:t>Receiving the dispatch rider from BG Howard (Haines 95)</a:t>
            </a:r>
            <a:endParaRPr sz="1100" dirty="0"/>
          </a:p>
          <a:p>
            <a:pPr marL="1346200" lvl="0" indent="-12700" algn="l" rtl="0">
              <a:lnSpc>
                <a:spcPct val="115000"/>
              </a:lnSpc>
              <a:spcBef>
                <a:spcPts val="1200"/>
              </a:spcBef>
              <a:spcAft>
                <a:spcPts val="0"/>
              </a:spcAft>
              <a:buClr>
                <a:schemeClr val="dk1"/>
              </a:buClr>
              <a:buSzPts val="1100"/>
              <a:buFont typeface="Arial"/>
              <a:buNone/>
            </a:pPr>
            <a:r>
              <a:rPr lang="en" sz="1100" dirty="0"/>
              <a:t>			        vi. Consolidating and reorganizing. (Loynes 12)</a:t>
            </a:r>
            <a:endParaRPr sz="1100" dirty="0"/>
          </a:p>
          <a:p>
            <a:pPr marL="901700" lvl="0" indent="0" algn="l" rtl="0">
              <a:lnSpc>
                <a:spcPct val="115000"/>
              </a:lnSpc>
              <a:spcBef>
                <a:spcPts val="1200"/>
              </a:spcBef>
              <a:spcAft>
                <a:spcPts val="0"/>
              </a:spcAft>
              <a:buClr>
                <a:schemeClr val="dk1"/>
              </a:buClr>
              <a:buSzPts val="1100"/>
              <a:buFont typeface="Arial"/>
              <a:buNone/>
            </a:pPr>
            <a:r>
              <a:rPr lang="en" sz="1100" dirty="0"/>
              <a:t>b.</a:t>
            </a:r>
            <a:r>
              <a:rPr lang="en" sz="700" dirty="0"/>
              <a:t>     </a:t>
            </a:r>
            <a:r>
              <a:rPr lang="en" sz="1100" dirty="0"/>
              <a:t>Nez Perce withdrawal plan</a:t>
            </a:r>
            <a:endParaRPr sz="1100" dirty="0"/>
          </a:p>
          <a:p>
            <a:pPr marL="1346200" lvl="0" indent="-12700" algn="l" rtl="0">
              <a:lnSpc>
                <a:spcPct val="115000"/>
              </a:lnSpc>
              <a:spcBef>
                <a:spcPts val="1200"/>
              </a:spcBef>
              <a:spcAft>
                <a:spcPts val="0"/>
              </a:spcAft>
              <a:buClr>
                <a:schemeClr val="dk1"/>
              </a:buClr>
              <a:buSzPts val="1100"/>
              <a:buFont typeface="Arial"/>
              <a:buNone/>
            </a:pPr>
            <a:r>
              <a:rPr lang="en" sz="700" dirty="0"/>
              <a:t>                                                    </a:t>
            </a:r>
            <a:r>
              <a:rPr lang="en" sz="1100" dirty="0"/>
              <a:t>i.</a:t>
            </a:r>
            <a:r>
              <a:rPr lang="en" sz="700" dirty="0"/>
              <a:t> 	</a:t>
            </a:r>
            <a:r>
              <a:rPr lang="en" sz="1100" dirty="0"/>
              <a:t>Harassing fires while camp was taken down (Haines 87-88) (Woodruff 111)</a:t>
            </a:r>
            <a:endParaRPr sz="1100" dirty="0"/>
          </a:p>
          <a:p>
            <a:pPr marL="1346200" lvl="0" indent="-12700" algn="l" rtl="0">
              <a:lnSpc>
                <a:spcPct val="115000"/>
              </a:lnSpc>
              <a:spcBef>
                <a:spcPts val="1200"/>
              </a:spcBef>
              <a:spcAft>
                <a:spcPts val="0"/>
              </a:spcAft>
              <a:buClr>
                <a:schemeClr val="dk1"/>
              </a:buClr>
              <a:buSzPts val="1100"/>
              <a:buFont typeface="Arial"/>
              <a:buNone/>
            </a:pPr>
            <a:r>
              <a:rPr lang="en" sz="700" dirty="0"/>
              <a:t>                                                   </a:t>
            </a:r>
            <a:r>
              <a:rPr lang="en" sz="1100" dirty="0"/>
              <a:t>ii.</a:t>
            </a:r>
            <a:r>
              <a:rPr lang="en" sz="700" dirty="0"/>
              <a:t> </a:t>
            </a:r>
            <a:r>
              <a:rPr lang="en" sz="1100" dirty="0"/>
              <a:t>Frontal assault organization (Haines 89</a:t>
            </a:r>
            <a:endParaRPr sz="1100" dirty="0"/>
          </a:p>
          <a:p>
            <a:pPr marL="1346200" lvl="0" indent="-12700" algn="l" rtl="0">
              <a:lnSpc>
                <a:spcPct val="115000"/>
              </a:lnSpc>
              <a:spcBef>
                <a:spcPts val="1200"/>
              </a:spcBef>
              <a:spcAft>
                <a:spcPts val="0"/>
              </a:spcAft>
              <a:buClr>
                <a:schemeClr val="dk1"/>
              </a:buClr>
              <a:buSzPts val="1100"/>
              <a:buFont typeface="Arial"/>
              <a:buNone/>
            </a:pPr>
            <a:r>
              <a:rPr lang="en" sz="700" dirty="0"/>
              <a:t>                                                 </a:t>
            </a:r>
            <a:r>
              <a:rPr lang="en" sz="1100" dirty="0"/>
              <a:t>iii.</a:t>
            </a:r>
            <a:r>
              <a:rPr lang="en" sz="700" dirty="0"/>
              <a:t> 	</a:t>
            </a:r>
            <a:r>
              <a:rPr lang="en" sz="1100" dirty="0"/>
              <a:t>Capture of the howitzer (Haines 79-83)</a:t>
            </a:r>
            <a:endParaRPr sz="1100" dirty="0"/>
          </a:p>
          <a:p>
            <a:pPr marL="1346200" lvl="0" indent="-12700" algn="l" rtl="0">
              <a:lnSpc>
                <a:spcPct val="115000"/>
              </a:lnSpc>
              <a:spcBef>
                <a:spcPts val="1200"/>
              </a:spcBef>
              <a:spcAft>
                <a:spcPts val="0"/>
              </a:spcAft>
              <a:buClr>
                <a:schemeClr val="dk1"/>
              </a:buClr>
              <a:buSzPts val="1100"/>
              <a:buFont typeface="Arial"/>
              <a:buNone/>
            </a:pPr>
            <a:r>
              <a:rPr lang="en" sz="700" dirty="0"/>
              <a:t>                                                 </a:t>
            </a:r>
            <a:r>
              <a:rPr lang="en" sz="1100" dirty="0"/>
              <a:t>iv.</a:t>
            </a:r>
            <a:r>
              <a:rPr lang="en" sz="700" dirty="0"/>
              <a:t> 	</a:t>
            </a:r>
            <a:r>
              <a:rPr lang="en" sz="1100" dirty="0"/>
              <a:t>Starting a fire (Haines 89-90) (Woodruff 111)</a:t>
            </a:r>
            <a:endParaRPr sz="1100" dirty="0"/>
          </a:p>
          <a:p>
            <a:pPr marL="1346200" lvl="0" indent="-12700" algn="l" rtl="0">
              <a:lnSpc>
                <a:spcPct val="115000"/>
              </a:lnSpc>
              <a:spcBef>
                <a:spcPts val="1200"/>
              </a:spcBef>
              <a:spcAft>
                <a:spcPts val="0"/>
              </a:spcAft>
              <a:buClr>
                <a:schemeClr val="dk1"/>
              </a:buClr>
              <a:buSzPts val="1100"/>
              <a:buFont typeface="Arial"/>
              <a:buNone/>
            </a:pPr>
            <a:r>
              <a:rPr lang="en" sz="700" dirty="0"/>
              <a:t>                                                   </a:t>
            </a:r>
            <a:r>
              <a:rPr lang="en" sz="1100" dirty="0"/>
              <a:t>v.</a:t>
            </a:r>
            <a:r>
              <a:rPr lang="en" sz="700" dirty="0"/>
              <a:t> </a:t>
            </a:r>
            <a:r>
              <a:rPr lang="en" sz="1100" dirty="0"/>
              <a:t>Breaking contact (Haines 95-96)</a:t>
            </a:r>
            <a:endParaRPr sz="1100" dirty="0"/>
          </a:p>
          <a:p>
            <a:pPr marL="0" lvl="0" indent="0" algn="l" rtl="0">
              <a:lnSpc>
                <a:spcPct val="115000"/>
              </a:lnSpc>
              <a:spcBef>
                <a:spcPts val="1200"/>
              </a:spcBef>
              <a:spcAft>
                <a:spcPts val="0"/>
              </a:spcAft>
              <a:buClr>
                <a:schemeClr val="dk1"/>
              </a:buClr>
              <a:buSzPts val="1100"/>
              <a:buFont typeface="Arial"/>
              <a:buNone/>
            </a:pPr>
            <a:r>
              <a:rPr lang="en" sz="1100" dirty="0"/>
              <a:t>5.</a:t>
            </a:r>
            <a:r>
              <a:rPr lang="en" sz="700" dirty="0"/>
              <a:t>     </a:t>
            </a:r>
            <a:r>
              <a:rPr lang="en" sz="1100" dirty="0"/>
              <a:t>Lessons Learned</a:t>
            </a:r>
            <a:endParaRPr sz="1100" dirty="0"/>
          </a:p>
          <a:p>
            <a:pPr marL="901700" lvl="0" indent="0" algn="l" rtl="0">
              <a:lnSpc>
                <a:spcPct val="115000"/>
              </a:lnSpc>
              <a:spcBef>
                <a:spcPts val="1200"/>
              </a:spcBef>
              <a:spcAft>
                <a:spcPts val="0"/>
              </a:spcAft>
              <a:buClr>
                <a:schemeClr val="dk1"/>
              </a:buClr>
              <a:buSzPts val="1100"/>
              <a:buFont typeface="Arial"/>
              <a:buNone/>
            </a:pPr>
            <a:r>
              <a:rPr lang="en" sz="1100" dirty="0"/>
              <a:t>a.</a:t>
            </a:r>
            <a:r>
              <a:rPr lang="en" sz="700" dirty="0"/>
              <a:t>     </a:t>
            </a:r>
            <a:r>
              <a:rPr lang="en" sz="1100" dirty="0"/>
              <a:t>7</a:t>
            </a:r>
            <a:r>
              <a:rPr lang="en" sz="1100" baseline="30000" dirty="0"/>
              <a:t>th</a:t>
            </a:r>
            <a:r>
              <a:rPr lang="en" sz="1100" dirty="0"/>
              <a:t> Regt After Action Report</a:t>
            </a:r>
            <a:endParaRPr sz="1100" dirty="0"/>
          </a:p>
          <a:p>
            <a:pPr marL="1346200" lvl="0" indent="-12700" algn="l" rtl="0">
              <a:lnSpc>
                <a:spcPct val="115000"/>
              </a:lnSpc>
              <a:spcBef>
                <a:spcPts val="1200"/>
              </a:spcBef>
              <a:spcAft>
                <a:spcPts val="0"/>
              </a:spcAft>
              <a:buClr>
                <a:schemeClr val="dk1"/>
              </a:buClr>
              <a:buSzPts val="1100"/>
              <a:buFont typeface="Arial"/>
              <a:buNone/>
            </a:pPr>
            <a:r>
              <a:rPr lang="en" sz="700" dirty="0"/>
              <a:t>                                                    </a:t>
            </a:r>
            <a:r>
              <a:rPr lang="en" sz="1100" dirty="0"/>
              <a:t>i.</a:t>
            </a:r>
            <a:r>
              <a:rPr lang="en" sz="700" dirty="0"/>
              <a:t> 	</a:t>
            </a:r>
            <a:r>
              <a:rPr lang="en" sz="1100" dirty="0"/>
              <a:t>LTC Gibbon (Haines 113-114, 135-136) (Gibbon letter)(Gibbon Article)</a:t>
            </a:r>
            <a:endParaRPr sz="1100" dirty="0"/>
          </a:p>
          <a:p>
            <a:pPr marL="1346200" lvl="0" indent="-12700" algn="l" rtl="0">
              <a:lnSpc>
                <a:spcPct val="115000"/>
              </a:lnSpc>
              <a:spcBef>
                <a:spcPts val="1200"/>
              </a:spcBef>
              <a:spcAft>
                <a:spcPts val="0"/>
              </a:spcAft>
              <a:buClr>
                <a:schemeClr val="dk1"/>
              </a:buClr>
              <a:buSzPts val="1100"/>
              <a:buFont typeface="Arial"/>
              <a:buNone/>
            </a:pPr>
            <a:r>
              <a:rPr lang="en" sz="700" dirty="0"/>
              <a:t>                                                   </a:t>
            </a:r>
            <a:r>
              <a:rPr lang="en" sz="1100" dirty="0"/>
              <a:t>ii.</a:t>
            </a:r>
            <a:r>
              <a:rPr lang="en" sz="700" dirty="0"/>
              <a:t> </a:t>
            </a:r>
            <a:r>
              <a:rPr lang="en" sz="1100" dirty="0"/>
              <a:t>1LT Woodruff (Woodruff 107-113) (Woodruff Letter)</a:t>
            </a:r>
            <a:endParaRPr sz="1100" dirty="0"/>
          </a:p>
          <a:p>
            <a:pPr marL="901700" lvl="0" indent="0" algn="l" rtl="0">
              <a:lnSpc>
                <a:spcPct val="115000"/>
              </a:lnSpc>
              <a:spcBef>
                <a:spcPts val="1200"/>
              </a:spcBef>
              <a:spcAft>
                <a:spcPts val="0"/>
              </a:spcAft>
              <a:buClr>
                <a:schemeClr val="dk1"/>
              </a:buClr>
              <a:buSzPts val="1100"/>
              <a:buFont typeface="Arial"/>
              <a:buNone/>
            </a:pPr>
            <a:r>
              <a:rPr lang="en" sz="1100" dirty="0"/>
              <a:t>b.</a:t>
            </a:r>
            <a:r>
              <a:rPr lang="en" sz="700" dirty="0"/>
              <a:t>     </a:t>
            </a:r>
            <a:r>
              <a:rPr lang="en" sz="1100" dirty="0"/>
              <a:t>Nez Perce perception</a:t>
            </a:r>
            <a:endParaRPr sz="1100" dirty="0"/>
          </a:p>
          <a:p>
            <a:pPr marL="1346200" lvl="0" indent="-12700" algn="l" rtl="0">
              <a:lnSpc>
                <a:spcPct val="115000"/>
              </a:lnSpc>
              <a:spcBef>
                <a:spcPts val="1200"/>
              </a:spcBef>
              <a:spcAft>
                <a:spcPts val="0"/>
              </a:spcAft>
              <a:buClr>
                <a:schemeClr val="dk1"/>
              </a:buClr>
              <a:buSzPts val="1100"/>
              <a:buFont typeface="Arial"/>
              <a:buNone/>
            </a:pPr>
            <a:r>
              <a:rPr lang="en" sz="700" dirty="0"/>
              <a:t>                                                    </a:t>
            </a:r>
            <a:r>
              <a:rPr lang="en" sz="1100" dirty="0"/>
              <a:t>i.</a:t>
            </a:r>
            <a:r>
              <a:rPr lang="en" sz="700" dirty="0"/>
              <a:t> 	</a:t>
            </a:r>
            <a:r>
              <a:rPr lang="en" sz="1100" dirty="0"/>
              <a:t>Yellow Wolf’s description after the battle at Bear Paw (McWhorter 220-225)</a:t>
            </a:r>
            <a:endParaRPr sz="1100" dirty="0"/>
          </a:p>
          <a:p>
            <a:pPr marL="1346200" lvl="0" indent="-12700" algn="l" rtl="0">
              <a:lnSpc>
                <a:spcPct val="115000"/>
              </a:lnSpc>
              <a:spcBef>
                <a:spcPts val="1200"/>
              </a:spcBef>
              <a:spcAft>
                <a:spcPts val="0"/>
              </a:spcAft>
              <a:buClr>
                <a:schemeClr val="dk1"/>
              </a:buClr>
              <a:buSzPts val="1100"/>
              <a:buFont typeface="Arial"/>
              <a:buNone/>
            </a:pPr>
            <a:r>
              <a:rPr lang="en" sz="700" dirty="0"/>
              <a:t>                                                   </a:t>
            </a:r>
            <a:r>
              <a:rPr lang="en" sz="1100" dirty="0"/>
              <a:t>ii.</a:t>
            </a:r>
            <a:r>
              <a:rPr lang="en" sz="700" dirty="0"/>
              <a:t> </a:t>
            </a:r>
            <a:r>
              <a:rPr lang="en" sz="1100" dirty="0"/>
              <a:t>Joseph’s recount and surrender at Bear Paw - Mintz</a:t>
            </a:r>
            <a:endParaRPr sz="1100" dirty="0"/>
          </a:p>
          <a:p>
            <a:pPr marL="901700" lvl="0" indent="0" algn="l" rtl="0">
              <a:lnSpc>
                <a:spcPct val="115000"/>
              </a:lnSpc>
              <a:spcBef>
                <a:spcPts val="1200"/>
              </a:spcBef>
              <a:spcAft>
                <a:spcPts val="0"/>
              </a:spcAft>
              <a:buClr>
                <a:schemeClr val="dk1"/>
              </a:buClr>
              <a:buSzPts val="1100"/>
              <a:buFont typeface="Arial"/>
              <a:buNone/>
            </a:pPr>
            <a:r>
              <a:rPr lang="en" sz="1100" dirty="0"/>
              <a:t>c.</a:t>
            </a:r>
            <a:r>
              <a:rPr lang="en" sz="700" dirty="0"/>
              <a:t>      </a:t>
            </a:r>
            <a:r>
              <a:rPr lang="en" sz="1100" dirty="0"/>
              <a:t>United States</a:t>
            </a:r>
            <a:endParaRPr sz="1100" dirty="0"/>
          </a:p>
          <a:p>
            <a:pPr marL="1346200" lvl="0" indent="-12700" algn="l" rtl="0">
              <a:lnSpc>
                <a:spcPct val="115000"/>
              </a:lnSpc>
              <a:spcBef>
                <a:spcPts val="1200"/>
              </a:spcBef>
              <a:spcAft>
                <a:spcPts val="0"/>
              </a:spcAft>
              <a:buClr>
                <a:schemeClr val="dk1"/>
              </a:buClr>
              <a:buSzPts val="1100"/>
              <a:buFont typeface="Arial"/>
              <a:buNone/>
            </a:pPr>
            <a:r>
              <a:rPr lang="en" sz="700" dirty="0"/>
              <a:t>                                                    </a:t>
            </a:r>
            <a:r>
              <a:rPr lang="en" sz="1100" dirty="0"/>
              <a:t>i.</a:t>
            </a:r>
            <a:r>
              <a:rPr lang="en" sz="700" dirty="0"/>
              <a:t> 	</a:t>
            </a:r>
            <a:r>
              <a:rPr lang="en" sz="1100" dirty="0"/>
              <a:t>Last Bastion of Native American Resistance opening up the west to settlement - (Howard  537-539) </a:t>
            </a:r>
            <a:endParaRPr sz="1100" dirty="0"/>
          </a:p>
          <a:p>
            <a:pPr marL="1346200" lvl="0" indent="-12700" algn="l" rtl="0">
              <a:lnSpc>
                <a:spcPct val="115000"/>
              </a:lnSpc>
              <a:spcBef>
                <a:spcPts val="1200"/>
              </a:spcBef>
              <a:spcAft>
                <a:spcPts val="0"/>
              </a:spcAft>
              <a:buClr>
                <a:schemeClr val="dk1"/>
              </a:buClr>
              <a:buSzPts val="1100"/>
              <a:buFont typeface="Arial"/>
              <a:buNone/>
            </a:pPr>
            <a:r>
              <a:rPr lang="en" sz="700" dirty="0"/>
              <a:t>                                                   </a:t>
            </a:r>
            <a:r>
              <a:rPr lang="en" sz="1100" dirty="0"/>
              <a:t>ii.</a:t>
            </a:r>
            <a:r>
              <a:rPr lang="en" sz="700" dirty="0"/>
              <a:t> </a:t>
            </a:r>
            <a:r>
              <a:rPr lang="en" sz="1100" dirty="0"/>
              <a:t>Economic development of resources in the west that led to wealth in the east - (Sherman at 902-903)</a:t>
            </a:r>
            <a:endParaRPr sz="1100" dirty="0"/>
          </a:p>
          <a:p>
            <a:pPr marL="0" lvl="0" indent="0" algn="l" rtl="0">
              <a:lnSpc>
                <a:spcPct val="115000"/>
              </a:lnSpc>
              <a:spcBef>
                <a:spcPts val="1200"/>
              </a:spcBef>
              <a:spcAft>
                <a:spcPts val="0"/>
              </a:spcAft>
              <a:buClr>
                <a:schemeClr val="dk1"/>
              </a:buClr>
              <a:buSzPts val="1100"/>
              <a:buFont typeface="Arial"/>
              <a:buNone/>
            </a:pPr>
            <a:r>
              <a:rPr lang="en" sz="1100" dirty="0"/>
              <a:t>		d. Summary</a:t>
            </a:r>
            <a:endParaRPr sz="1100" dirty="0"/>
          </a:p>
          <a:p>
            <a:pPr marL="0" lvl="0" indent="0" algn="l" rtl="0">
              <a:lnSpc>
                <a:spcPct val="115000"/>
              </a:lnSpc>
              <a:spcBef>
                <a:spcPts val="1200"/>
              </a:spcBef>
              <a:spcAft>
                <a:spcPts val="0"/>
              </a:spcAft>
              <a:buClr>
                <a:schemeClr val="dk1"/>
              </a:buClr>
              <a:buSzPts val="1100"/>
              <a:buFont typeface="Arial"/>
              <a:buNone/>
            </a:pPr>
            <a:r>
              <a:rPr lang="en" sz="1100" dirty="0"/>
              <a:t>					i. US. Position (Greene-327)</a:t>
            </a:r>
            <a:endParaRPr sz="1100" dirty="0"/>
          </a:p>
          <a:p>
            <a:pPr marL="3136900" lvl="0" indent="-298450" algn="l" rtl="0">
              <a:lnSpc>
                <a:spcPct val="115000"/>
              </a:lnSpc>
              <a:spcBef>
                <a:spcPts val="1200"/>
              </a:spcBef>
              <a:spcAft>
                <a:spcPts val="0"/>
              </a:spcAft>
              <a:buSzPts val="1100"/>
              <a:buAutoNum type="alphaLcPeriod"/>
            </a:pPr>
            <a:r>
              <a:rPr lang="en" sz="1100" dirty="0"/>
              <a:t>Criticism of GEN Howard’s sluggish pace(Greene 328)</a:t>
            </a:r>
            <a:endParaRPr sz="1100" dirty="0"/>
          </a:p>
          <a:p>
            <a:pPr marL="5829300" lvl="0" indent="0" algn="l" rtl="0">
              <a:lnSpc>
                <a:spcPct val="115000"/>
              </a:lnSpc>
              <a:spcBef>
                <a:spcPts val="1200"/>
              </a:spcBef>
              <a:spcAft>
                <a:spcPts val="0"/>
              </a:spcAft>
              <a:buNone/>
            </a:pPr>
            <a:endParaRPr sz="1100" dirty="0"/>
          </a:p>
          <a:p>
            <a:pPr marL="6273800" lvl="1" indent="-298450" algn="l" rtl="0">
              <a:lnSpc>
                <a:spcPct val="115000"/>
              </a:lnSpc>
              <a:spcBef>
                <a:spcPts val="1200"/>
              </a:spcBef>
              <a:spcAft>
                <a:spcPts val="0"/>
              </a:spcAft>
              <a:buSzPts val="1100"/>
              <a:buAutoNum type="romanLcPeriod"/>
            </a:pPr>
            <a:r>
              <a:rPr lang="en" sz="1100" dirty="0"/>
              <a:t> </a:t>
            </a:r>
            <a:endParaRPr sz="1100" dirty="0"/>
          </a:p>
          <a:p>
            <a:pPr marL="0" lvl="0" indent="0" algn="l" rtl="0">
              <a:lnSpc>
                <a:spcPct val="100000"/>
              </a:lnSpc>
              <a:spcBef>
                <a:spcPts val="1200"/>
              </a:spcBef>
              <a:spcAft>
                <a:spcPts val="0"/>
              </a:spcAft>
              <a:buNone/>
            </a:pPr>
            <a:endParaRPr dirty="0"/>
          </a:p>
        </p:txBody>
      </p:sp>
      <p:sp>
        <p:nvSpPr>
          <p:cNvPr id="294" name="Google Shape;294;g33a43eb7e2f_0_400: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33a43eb7e2f_0_485:notes"/>
          <p:cNvSpPr txBox="1">
            <a:spLocks noGrp="1"/>
          </p:cNvSpPr>
          <p:nvPr>
            <p:ph type="body" idx="1"/>
          </p:nvPr>
        </p:nvSpPr>
        <p:spPr>
          <a:xfrm>
            <a:off x="686420" y="4342854"/>
            <a:ext cx="5485200" cy="4115100"/>
          </a:xfrm>
          <a:prstGeom prst="rect">
            <a:avLst/>
          </a:prstGeom>
          <a:noFill/>
          <a:ln>
            <a:noFill/>
          </a:ln>
        </p:spPr>
        <p:txBody>
          <a:bodyPr spcFirstLastPara="1" wrap="square" lIns="91300" tIns="45650" rIns="91300" bIns="45650" anchor="t" anchorCtr="0">
            <a:noAutofit/>
          </a:bodyPr>
          <a:lstStyle/>
          <a:p>
            <a:pPr marL="0" lvl="0" indent="0" algn="l" rtl="0">
              <a:lnSpc>
                <a:spcPct val="100000"/>
              </a:lnSpc>
              <a:spcBef>
                <a:spcPts val="400"/>
              </a:spcBef>
              <a:spcAft>
                <a:spcPts val="0"/>
              </a:spcAft>
              <a:buSzPts val="1400"/>
              <a:buNone/>
            </a:pPr>
            <a:endParaRPr/>
          </a:p>
        </p:txBody>
      </p:sp>
      <p:sp>
        <p:nvSpPr>
          <p:cNvPr id="101" name="Google Shape;101;g33a43eb7e2f_0_485: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33a43eb7e2f_0_230:notes"/>
          <p:cNvSpPr txBox="1">
            <a:spLocks noGrp="1"/>
          </p:cNvSpPr>
          <p:nvPr>
            <p:ph type="body" idx="1"/>
          </p:nvPr>
        </p:nvSpPr>
        <p:spPr>
          <a:xfrm>
            <a:off x="686420" y="4342854"/>
            <a:ext cx="5485200" cy="4115100"/>
          </a:xfrm>
          <a:prstGeom prst="rect">
            <a:avLst/>
          </a:prstGeom>
          <a:noFill/>
          <a:ln>
            <a:noFill/>
          </a:ln>
        </p:spPr>
        <p:txBody>
          <a:bodyPr spcFirstLastPara="1" wrap="square" lIns="91300" tIns="45650" rIns="91300" bIns="45650" anchor="t" anchorCtr="0">
            <a:noAutofit/>
          </a:bodyPr>
          <a:lstStyle/>
          <a:p>
            <a:pPr marL="0" lvl="0" indent="0" algn="l" rtl="0">
              <a:lnSpc>
                <a:spcPct val="100000"/>
              </a:lnSpc>
              <a:spcBef>
                <a:spcPts val="400"/>
              </a:spcBef>
              <a:spcAft>
                <a:spcPts val="0"/>
              </a:spcAft>
              <a:buSzPts val="1400"/>
              <a:buNone/>
            </a:pPr>
            <a:r>
              <a:rPr lang="en" b="1"/>
              <a:t>(Political) </a:t>
            </a:r>
            <a:r>
              <a:rPr lang="en"/>
              <a:t>President Grant was managing a very tentative peace after the Civil War ended in 1865. In a period known as reconstruction, LTG William Tecumseh Sherman was serving as the Commanding General of the United States Army. </a:t>
            </a:r>
            <a:r>
              <a:rPr lang="en" b="1"/>
              <a:t>(Military)</a:t>
            </a:r>
            <a:r>
              <a:rPr lang="en"/>
              <a:t> He was charged with securing the nation’s new and massive border against foreign threats, subduing the still disputed southern states, and enforcing established treaties with the Indigenous tribes within the United States. With an army that was at one time over 1 million strong during the Civil War, the 1877 Army stood at approximately 25,000 Soldiers- fewer than Sherman commanded as a two-star General under Grant during the Civil War. </a:t>
            </a:r>
            <a:r>
              <a:rPr lang="en" b="1"/>
              <a:t>(Economic)</a:t>
            </a:r>
            <a:r>
              <a:rPr lang="en"/>
              <a:t>The debt the United States incurred during the Civil war remained outstanding, and a depression that swept the nation from 1873-1877 forced an influx of settlers headed west to find a new life under the promises of fertile land and Manifest Destiny. </a:t>
            </a:r>
            <a:r>
              <a:rPr lang="en" b="1"/>
              <a:t>(Social)</a:t>
            </a:r>
            <a:r>
              <a:rPr lang="en"/>
              <a:t> The 1855 Treaty established a Nez Perce Reservation of approximately 7.5 million acres in Northeast Oregon, Idaho, and Washington. The treaty was ratified in 1863 due to pressure from the Northern Pacific Railroad’s illegal establishment in Lewiston, ID, and the discovery of gold in North-Central Idaho. Several bands of </a:t>
            </a:r>
            <a:r>
              <a:rPr lang="en" i="1"/>
              <a:t>Nimipuu</a:t>
            </a:r>
            <a:r>
              <a:rPr lang="en"/>
              <a:t> (Nez Perce) were outraged at having to re-go the treaty process just 8 years after their first agreement with the Washington Territory Governor Isaac Stevens. Chiefs Joseph, Looking Glass, and White Bird, Toohoohoolzote, and Ollokot refused to sign the 1863 Treaty, and instead continued to live on their ancestral lands within the previous reservation boundary. Governor Stevens was enraged by this overt disregard for his authority, and sought to make an example out of their behaviour with the aid of BG Oliver Howard’s Army performing peacekeeping duties. </a:t>
            </a:r>
            <a:r>
              <a:rPr lang="en" b="1"/>
              <a:t>(Infrastructure) </a:t>
            </a:r>
            <a:r>
              <a:rPr lang="en"/>
              <a:t>The trans-continental railroad had been surveyed, but not built along roughly along the same route as the Mullan Road which completed the overland connection between the Missouri River at Fort Benton in MT, and the Snake River in Lewiston, ID. </a:t>
            </a:r>
            <a:r>
              <a:rPr lang="en" b="1"/>
              <a:t>(Information) </a:t>
            </a:r>
            <a:r>
              <a:rPr lang="en"/>
              <a:t>Telegraph was the primary means of rapid communication to connect developed areas, but final delivery of information still relied on word of mouth and newspapers. Often telegraph connections were unreliable between frontier towns, and instead relied on a much delayed retransmission hub in San Francisco. Military communications still relied on dispatch riders. America was trying very hard to overcome the lingering effect of bankrupting the Southern States. Westward expansion was necessary to secure precious metals that would aid in paying down post-war debt, but also to establish populations who might be able to ward off British and Russian incursions into the Pacific Northwest. </a:t>
            </a:r>
            <a:r>
              <a:rPr lang="en" b="1"/>
              <a:t>(Physical Environment)</a:t>
            </a:r>
            <a:r>
              <a:rPr lang="en"/>
              <a:t>. In 1877, rivers and ridge tops remained the primary routes for travel.The Non-Treaty Nez Perce began their 1100 mile journey roughly around Grangeville, ID. From there, approximately 100 miles of broken and steep terrain separates the Grangeville area from the Bitterroot Valley in Montana, to include Lolo pass which, William Clark from the Lewis and Clark expedition described as “The most horrible mountains”. The bitterroot valley is wide and relatively flat, but then begins to steepen at it’s south end. Lost Trail pass separates the Bitterroot valley from the Big Hole Valley, and represents another 30+ miles of broken and restricted terrain. Moving people and livestock overland requires periodic stops for forage and water. Travel was generally limited by availability of grazing, water, and foraging/game. Resting places had to have sufficient space for 600 people and 2000 Appaloosa horses. Movement of that sized element was approximately 10-15 miles per day over broken terrain. By contrast, a dispatch rider might cover double that in the same terrain. Most military elements towing artillery could expect similar 8-12 miles per day.</a:t>
            </a:r>
            <a:r>
              <a:rPr lang="en" b="1"/>
              <a:t> (Time)</a:t>
            </a:r>
            <a:r>
              <a:rPr lang="en"/>
              <a:t> This all occurred between June and October of 1877. Time bound the Nez Perce as harshly as it bound the Army, as it forced them to cross the swollen river with their livestock to get onto the reservation in the spring, and ultimately directly affected their ability to sustain the cold months just south of the Canadian Border. </a:t>
            </a:r>
            <a:endParaRPr/>
          </a:p>
        </p:txBody>
      </p:sp>
      <p:sp>
        <p:nvSpPr>
          <p:cNvPr id="108" name="Google Shape;108;g33a43eb7e2f_0_230: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33a43eb7e2f_0_235:notes"/>
          <p:cNvSpPr txBox="1">
            <a:spLocks noGrp="1"/>
          </p:cNvSpPr>
          <p:nvPr>
            <p:ph type="body" idx="1"/>
          </p:nvPr>
        </p:nvSpPr>
        <p:spPr>
          <a:xfrm>
            <a:off x="686420" y="4342854"/>
            <a:ext cx="5485200" cy="4115100"/>
          </a:xfrm>
          <a:prstGeom prst="rect">
            <a:avLst/>
          </a:prstGeom>
          <a:noFill/>
          <a:ln>
            <a:noFill/>
          </a:ln>
        </p:spPr>
        <p:txBody>
          <a:bodyPr spcFirstLastPara="1" wrap="square" lIns="91300" tIns="45650" rIns="91300" bIns="45650" anchor="t" anchorCtr="0">
            <a:noAutofit/>
          </a:bodyPr>
          <a:lstStyle/>
          <a:p>
            <a:pPr marL="0" lvl="0" indent="0" algn="l" rtl="0">
              <a:lnSpc>
                <a:spcPct val="100000"/>
              </a:lnSpc>
              <a:spcBef>
                <a:spcPts val="400"/>
              </a:spcBef>
              <a:spcAft>
                <a:spcPts val="0"/>
              </a:spcAft>
              <a:buSzPts val="1400"/>
              <a:buNone/>
            </a:pPr>
            <a:endParaRPr/>
          </a:p>
        </p:txBody>
      </p:sp>
      <p:sp>
        <p:nvSpPr>
          <p:cNvPr id="114" name="Google Shape;114;g33a43eb7e2f_0_235: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33a43eb7e2f_0_249:notes"/>
          <p:cNvSpPr txBox="1">
            <a:spLocks noGrp="1"/>
          </p:cNvSpPr>
          <p:nvPr>
            <p:ph type="body" idx="1"/>
          </p:nvPr>
        </p:nvSpPr>
        <p:spPr>
          <a:xfrm>
            <a:off x="686420" y="4342854"/>
            <a:ext cx="5485200" cy="4115100"/>
          </a:xfrm>
          <a:prstGeom prst="rect">
            <a:avLst/>
          </a:prstGeom>
          <a:noFill/>
          <a:ln>
            <a:noFill/>
          </a:ln>
        </p:spPr>
        <p:txBody>
          <a:bodyPr spcFirstLastPara="1" wrap="square" lIns="91300" tIns="45650" rIns="91300" bIns="45650" anchor="t" anchorCtr="0">
            <a:noAutofit/>
          </a:bodyPr>
          <a:lstStyle/>
          <a:p>
            <a:pPr marL="0" lvl="0" indent="0" algn="l" rtl="0">
              <a:lnSpc>
                <a:spcPct val="100000"/>
              </a:lnSpc>
              <a:spcBef>
                <a:spcPts val="400"/>
              </a:spcBef>
              <a:spcAft>
                <a:spcPts val="0"/>
              </a:spcAft>
              <a:buSzPts val="1400"/>
              <a:buNone/>
            </a:pPr>
            <a:endParaRPr/>
          </a:p>
        </p:txBody>
      </p:sp>
      <p:sp>
        <p:nvSpPr>
          <p:cNvPr id="129" name="Google Shape;129;g33a43eb7e2f_0_249: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33a43eb7e2f_0_263:notes"/>
          <p:cNvSpPr txBox="1">
            <a:spLocks noGrp="1"/>
          </p:cNvSpPr>
          <p:nvPr>
            <p:ph type="body" idx="1"/>
          </p:nvPr>
        </p:nvSpPr>
        <p:spPr>
          <a:xfrm>
            <a:off x="686420" y="4342854"/>
            <a:ext cx="5485200" cy="4115100"/>
          </a:xfrm>
          <a:prstGeom prst="rect">
            <a:avLst/>
          </a:prstGeom>
          <a:noFill/>
          <a:ln>
            <a:noFill/>
          </a:ln>
        </p:spPr>
        <p:txBody>
          <a:bodyPr spcFirstLastPara="1" wrap="square" lIns="91300" tIns="45650" rIns="91300" bIns="45650" anchor="t" anchorCtr="0">
            <a:noAutofit/>
          </a:bodyPr>
          <a:lstStyle/>
          <a:p>
            <a:pPr marL="0" lvl="0" indent="0" algn="l" rtl="0">
              <a:lnSpc>
                <a:spcPct val="100000"/>
              </a:lnSpc>
              <a:spcBef>
                <a:spcPts val="400"/>
              </a:spcBef>
              <a:spcAft>
                <a:spcPts val="0"/>
              </a:spcAft>
              <a:buSzPts val="1400"/>
              <a:buNone/>
            </a:pPr>
            <a:r>
              <a:rPr lang="en" b="1"/>
              <a:t>(Mission)</a:t>
            </a:r>
            <a:r>
              <a:rPr lang="en"/>
              <a:t> LTG Sheridan’s orders to LTC Gibbon were to head off the Non-Treaty Nez Perce, obtain a surrender, and return the group to the Lapwei reservation in Idaho. Once LTC Gibbon confirmed that the Nez Perce were camped in the Big Hole Valley, he put together a plan of attack to assault the village before dawn on the 9th of August. The intent of the operation was to push the Nez Perce into the open are East of the village and utilize their firepower and discipline to force them to surrender. Additionally, the sought to stop the Nez Perce from fleeing by scattering their remuda of horses and burn the Teepees in order to force them to surrender. </a:t>
            </a:r>
            <a:r>
              <a:rPr lang="en" b="1"/>
              <a:t>(Enemy)</a:t>
            </a:r>
            <a:r>
              <a:rPr lang="en"/>
              <a:t> The 7th Regt. knew the Nez Perce to be seasoned fighters, about 250 strong, but also intermixed with approximately 350 women and children. Their disposition was not entirely understood, seeing as they peacefully passed around Fort Fizzle and up the Bitterroot. They were well supplied and moderately well rested after their trading and slowed pace coming through the Bitterroot. The Non-Treaty Nez Perce warriors were equipped with U.S. Issued .45 caliber repeating rifles, pistols, and were capable with a knife in close combat. They believed that their conflict was behind them when they left the Idaho and made very few if any arrangements for security once they made camp along the North Fork of the Big Hole. </a:t>
            </a:r>
            <a:r>
              <a:rPr lang="en" b="1"/>
              <a:t>(Terrain)</a:t>
            </a:r>
            <a:r>
              <a:rPr lang="en"/>
              <a:t> The terrain of the Big Hole valley is a gently rolling river bottom, in some places densely vegetated willow thickets along the actual river, with Battle Mountain rising moderately to the west of the valley, and a gentle hill rising to the east of the Valley. The North Fork of the Big Hole river runs sinuously North through the valley, and is approximately 20’ wide and 1-3’ deep with some gravel bars and cut banks. Illumination was very low with the new moon, but the clear starlit night did allow for movement. The night was typical for August at 7000’ elevation, and fog lingered along the river in the early hours of the morning. </a:t>
            </a:r>
            <a:r>
              <a:rPr lang="en" b="1"/>
              <a:t>(Troops)</a:t>
            </a:r>
            <a:r>
              <a:rPr lang="en"/>
              <a:t> On August 9th, LTC Gibbon commanded approximately 183 Personnel: 6 companies of 20-30 Infantry and a single mounted cavalry scout. Of those companies, there were 17 regular Army Officers, approximately 132 regular enlisted, and approximately 34 volunteer civilians. The regulars and some of the volunteers had .45 caliber repeating rifles shooting metal cartridges. The balance of the volunteers carried musket-loading rifles. 2 companies were equipped with the new spade-bayonets. LTC Gibbon additionally had a 12lb mountain howitzer that required a mule-team to pull, and a poorly trained team manning it. Gibbon’ force arrived at the ORP at approximately 11pm that night, after a rapid march through the Bitterroot and up Lost Trail Pass via contracted wagon transport for his Infantry. By the time the entirety of the force had arrived, the most distant detachments had travelled over 300 miles, most by foot save the last few days. With a numerically superior Nez Perce force, LTC Gibbon knew that he had to take advantage of the element of surprise to gain an edge on the Nez Perce. </a:t>
            </a:r>
            <a:r>
              <a:rPr lang="en" b="1"/>
              <a:t>(Time)</a:t>
            </a:r>
            <a:r>
              <a:rPr lang="en"/>
              <a:t> Political pressure was mounting to interdict the Non-Treaty Nez Perce from the Governors of both Washington and Montana territories. LTC Gibbon was determined to make swift work of interdicting the Nez Perce and avoid becoming quagmired in his movement as BG Howard had in his pursuit from Idaho. Time was on the side of the Nez Perce, with approximately a month of good travel conditions remaining before the first snows began to obstruct the passes. Additionally the Nez Perce were more capable of living off available resources than Gibbon’ force, which required provisioning for protracted deployments. LTC Gibbon also knew that it would not be long before the Looking Glass would guide the Nez Perce somewhere wagons could not carry his Infantry. The western U.S. was a Cavalry mission, and Gibbon was painfully aware of the limitations of Infantry. </a:t>
            </a:r>
            <a:r>
              <a:rPr lang="en" b="1"/>
              <a:t>(Civilian)</a:t>
            </a:r>
            <a:r>
              <a:rPr lang="en"/>
              <a:t> Bitterroot Valley settlers were keenly aware of the similarities between their situation and the ill-fated settlers of the Grangeville, ID area. Both groups of settlers were living on reservation land established in 1855, and both groups were living among Indigenous populations who were exceptionally angered by the 1863 treaties forced upon them. Chief Charlo’s refusal to relocate up to the Jocko Reservation was a daily reminder to the non-tribal inhabitants of the Bitterroot Valley that peace was still very tentative. </a:t>
            </a:r>
            <a:endParaRPr/>
          </a:p>
        </p:txBody>
      </p:sp>
      <p:sp>
        <p:nvSpPr>
          <p:cNvPr id="144" name="Google Shape;144;g33a43eb7e2f_0_263: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33a43eb7e2f_0_268:notes"/>
          <p:cNvSpPr txBox="1">
            <a:spLocks noGrp="1"/>
          </p:cNvSpPr>
          <p:nvPr>
            <p:ph type="body" idx="1"/>
          </p:nvPr>
        </p:nvSpPr>
        <p:spPr>
          <a:xfrm>
            <a:off x="686420" y="4342854"/>
            <a:ext cx="5485200" cy="4115100"/>
          </a:xfrm>
          <a:prstGeom prst="rect">
            <a:avLst/>
          </a:prstGeom>
          <a:noFill/>
          <a:ln>
            <a:noFill/>
          </a:ln>
        </p:spPr>
        <p:txBody>
          <a:bodyPr spcFirstLastPara="1" wrap="square" lIns="91300" tIns="45650" rIns="91300" bIns="45650" anchor="t" anchorCtr="0">
            <a:noAutofit/>
          </a:bodyPr>
          <a:lstStyle/>
          <a:p>
            <a:pPr marL="0" lvl="0" indent="0" algn="l" rtl="0">
              <a:lnSpc>
                <a:spcPct val="100000"/>
              </a:lnSpc>
              <a:spcBef>
                <a:spcPts val="400"/>
              </a:spcBef>
              <a:spcAft>
                <a:spcPts val="0"/>
              </a:spcAft>
              <a:buSzPts val="1400"/>
              <a:buNone/>
            </a:pPr>
            <a:endParaRPr/>
          </a:p>
        </p:txBody>
      </p:sp>
      <p:sp>
        <p:nvSpPr>
          <p:cNvPr id="150" name="Google Shape;150;g33a43eb7e2f_0_268: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33a43eb7e2f_0_282:notes"/>
          <p:cNvSpPr txBox="1">
            <a:spLocks noGrp="1"/>
          </p:cNvSpPr>
          <p:nvPr>
            <p:ph type="body" idx="1"/>
          </p:nvPr>
        </p:nvSpPr>
        <p:spPr>
          <a:xfrm>
            <a:off x="686420" y="4342854"/>
            <a:ext cx="5485200" cy="4115100"/>
          </a:xfrm>
          <a:prstGeom prst="rect">
            <a:avLst/>
          </a:prstGeom>
          <a:noFill/>
          <a:ln>
            <a:noFill/>
          </a:ln>
        </p:spPr>
        <p:txBody>
          <a:bodyPr spcFirstLastPara="1" wrap="square" lIns="91300" tIns="45650" rIns="91300" bIns="45650" anchor="t" anchorCtr="0">
            <a:noAutofit/>
          </a:bodyPr>
          <a:lstStyle/>
          <a:p>
            <a:pPr marL="0" lvl="0" indent="0" algn="l" rtl="0">
              <a:lnSpc>
                <a:spcPct val="100000"/>
              </a:lnSpc>
              <a:spcBef>
                <a:spcPts val="400"/>
              </a:spcBef>
              <a:spcAft>
                <a:spcPts val="0"/>
              </a:spcAft>
              <a:buSzPts val="1400"/>
              <a:buNone/>
            </a:pPr>
            <a:endParaRPr/>
          </a:p>
        </p:txBody>
      </p:sp>
      <p:sp>
        <p:nvSpPr>
          <p:cNvPr id="165" name="Google Shape;165;g33a43eb7e2f_0_282: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g33a43eb7e2f_0_296:notes"/>
          <p:cNvSpPr txBox="1">
            <a:spLocks noGrp="1"/>
          </p:cNvSpPr>
          <p:nvPr>
            <p:ph type="body" idx="1"/>
          </p:nvPr>
        </p:nvSpPr>
        <p:spPr>
          <a:xfrm>
            <a:off x="686420" y="4342854"/>
            <a:ext cx="5485200" cy="4115100"/>
          </a:xfrm>
          <a:prstGeom prst="rect">
            <a:avLst/>
          </a:prstGeom>
          <a:noFill/>
          <a:ln>
            <a:noFill/>
          </a:ln>
        </p:spPr>
        <p:txBody>
          <a:bodyPr spcFirstLastPara="1" wrap="square" lIns="91300" tIns="45650" rIns="91300" bIns="45650" anchor="t" anchorCtr="0">
            <a:noAutofit/>
          </a:bodyPr>
          <a:lstStyle/>
          <a:p>
            <a:pPr marL="0" lvl="0" indent="0" algn="l" rtl="0">
              <a:lnSpc>
                <a:spcPct val="100000"/>
              </a:lnSpc>
              <a:spcBef>
                <a:spcPts val="400"/>
              </a:spcBef>
              <a:spcAft>
                <a:spcPts val="0"/>
              </a:spcAft>
              <a:buSzPts val="1400"/>
              <a:buNone/>
            </a:pPr>
            <a:r>
              <a:rPr lang="en" b="1"/>
              <a:t>(Mission)</a:t>
            </a:r>
            <a:r>
              <a:rPr lang="en"/>
              <a:t> The Non-Treaty Nez Perce believed that their conflict remained in Idaho, and their passage into Montana was an effort of peace. Further, they assumed (incorrectly) that their peaceful passage around Fort Fizzle was a gesture of good faith and that the U.S. Army would not give chase. Chiefs Joseph, White Bird, Looking Glass, and Toohoolzote intended to head east and live with their allies the </a:t>
            </a:r>
            <a:r>
              <a:rPr lang="en" i="1"/>
              <a:t>Absoroke</a:t>
            </a:r>
            <a:r>
              <a:rPr lang="en"/>
              <a:t> (Crow) until tensions eased in Idaho, then return to the Lapwei Reservation there for their endstate. There was no belief that they were being pursued, as they had passed peacefully through the Bitterroot valley and traded openly in town. So convinced was White Bird, that he pulled in his rear and front guards and lookouts once they got to the Big Hole Valley. </a:t>
            </a:r>
            <a:r>
              <a:rPr lang="en" b="1"/>
              <a:t>(Enemy)</a:t>
            </a:r>
            <a:r>
              <a:rPr lang="en"/>
              <a:t> The Nez Perce perception of U.S. forces at that time was largely shaped by BG Howard’s force from Washington, who they handsomely defeated at White Bird Battlefield, Cottonwood and a draw at Clearwater. Their next interaction with U.S. Troops  once they left BG Howard’s troops was with CPT Rawn, a U.S. Regular who agreed to allow safe and peaceful passage around Fort Fizzle and up the Bitterroot Valley. They were able to observe a number of volunteer militia on their hike down the Bitterroot, who were footsore and unimpressive to the Nez Perce. They had no knowledge of LTC Gibbon’s 7th Regiment moving in from Ft. Shaw. Their observation of a lookout on the night of 8 August did not assuage their belief that they were under no threat. </a:t>
            </a:r>
            <a:r>
              <a:rPr lang="en" b="1"/>
              <a:t>(Troops)</a:t>
            </a:r>
            <a:r>
              <a:rPr lang="en"/>
              <a:t> White Bird, along with Looking Glass, commanded the tactical portion of the Non-Treaty Leadership. Approximately 250 warriors were in their element, along with approximately 350 women and children. They possessed a large arsenal of .45 Caliber repeating rifles they had pillaged from the White Bird and Cottonwood Battles in Idaho, and had accrued a moderate amount of ammunition while trading through the Bitterroot. </a:t>
            </a:r>
            <a:r>
              <a:rPr lang="en" b="1"/>
              <a:t>(Terrain)</a:t>
            </a:r>
            <a:r>
              <a:rPr lang="en"/>
              <a:t> The Nez Perce camped just east of the North Fork of the Big Hole river, in a roughly oval shaped arrangement of Teepees. Their horses were spread about the west side of their camp and up along the wooded hillside of Battle Mountain. The river bottom separating their camp from Battle Mountain’s slopes was approximately 400 meters across, and was densely populated with willow trees. The river itself described a sinuous north-south line down the east side of the draw. Elevated fields of fire with good defilade and visibility into the draw and trees existed on both the east and west side of the valley. Key Terrain for the Nez Perce was their remuda of horses, which would allow for rapid outmaneuvering of LTC Gibbon’s formations. The weather was assumed to be in the 40’s that night and up into the 70’s during the day, clear, with very low illumination with the new moon. Key terrain could be considered the village, or perhaps more accurately, key terrain cold be represented by the remuda of 2000 horses. The likes of which were paramount to any kind of maneuverability or transportation. </a:t>
            </a:r>
            <a:r>
              <a:rPr lang="en" b="1"/>
              <a:t>(Time)</a:t>
            </a:r>
            <a:r>
              <a:rPr lang="en"/>
              <a:t> was in favor of the Nez Perce, since they could sustainably cover more ground than the Infantry Soldiers that LTC Gibbon commanded. </a:t>
            </a:r>
            <a:r>
              <a:rPr lang="en" b="1"/>
              <a:t>(Civil Considerations)</a:t>
            </a:r>
            <a:r>
              <a:rPr lang="en"/>
              <a:t> Depending on your perspective, one could argue the women and children within the Nez Perce band be treated as combatants or civilians. </a:t>
            </a:r>
            <a:endParaRPr/>
          </a:p>
          <a:p>
            <a:pPr marL="0" lvl="0" indent="0" algn="l" rtl="0">
              <a:lnSpc>
                <a:spcPct val="100000"/>
              </a:lnSpc>
              <a:spcBef>
                <a:spcPts val="400"/>
              </a:spcBef>
              <a:spcAft>
                <a:spcPts val="0"/>
              </a:spcAft>
              <a:buSzPts val="1400"/>
              <a:buNone/>
            </a:pPr>
            <a:endParaRPr/>
          </a:p>
          <a:p>
            <a:pPr marL="0" lvl="0" indent="12700" algn="l" rtl="0">
              <a:lnSpc>
                <a:spcPct val="115000"/>
              </a:lnSpc>
              <a:spcBef>
                <a:spcPts val="400"/>
              </a:spcBef>
              <a:spcAft>
                <a:spcPts val="0"/>
              </a:spcAft>
              <a:buClr>
                <a:schemeClr val="dk1"/>
              </a:buClr>
              <a:buSzPts val="1100"/>
              <a:buFont typeface="Arial"/>
              <a:buNone/>
            </a:pPr>
            <a:r>
              <a:rPr lang="en" sz="1100"/>
              <a:t>. </a:t>
            </a:r>
            <a:endParaRPr/>
          </a:p>
        </p:txBody>
      </p:sp>
      <p:sp>
        <p:nvSpPr>
          <p:cNvPr id="180" name="Google Shape;180;g33a43eb7e2f_0_296: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2">
  <p:cSld name="Title Slide 2">
    <p:spTree>
      <p:nvGrpSpPr>
        <p:cNvPr id="1" name="Shape 50"/>
        <p:cNvGrpSpPr/>
        <p:nvPr/>
      </p:nvGrpSpPr>
      <p:grpSpPr>
        <a:xfrm>
          <a:off x="0" y="0"/>
          <a:ext cx="0" cy="0"/>
          <a:chOff x="0" y="0"/>
          <a:chExt cx="0" cy="0"/>
        </a:xfrm>
      </p:grpSpPr>
      <p:pic>
        <p:nvPicPr>
          <p:cNvPr id="51" name="Google Shape;51;p13" descr="Shape, circle&#10;&#10;Description automatically generated"/>
          <p:cNvPicPr preferRelativeResize="0"/>
          <p:nvPr/>
        </p:nvPicPr>
        <p:blipFill rotWithShape="1">
          <a:blip r:embed="rId2">
            <a:alphaModFix/>
          </a:blip>
          <a:srcRect l="921" t="5446" b="8914"/>
          <a:stretch/>
        </p:blipFill>
        <p:spPr>
          <a:xfrm>
            <a:off x="0" y="1507"/>
            <a:ext cx="9144002" cy="4580018"/>
          </a:xfrm>
          <a:prstGeom prst="rect">
            <a:avLst/>
          </a:prstGeom>
          <a:solidFill>
            <a:srgbClr val="E0D0A6"/>
          </a:solidFill>
          <a:ln>
            <a:noFill/>
          </a:ln>
        </p:spPr>
      </p:pic>
      <p:sp>
        <p:nvSpPr>
          <p:cNvPr id="52" name="Google Shape;52;p13"/>
          <p:cNvSpPr/>
          <p:nvPr/>
        </p:nvSpPr>
        <p:spPr>
          <a:xfrm>
            <a:off x="-1" y="4457700"/>
            <a:ext cx="4572000" cy="685800"/>
          </a:xfrm>
          <a:prstGeom prst="rect">
            <a:avLst/>
          </a:prstGeom>
          <a:solidFill>
            <a:srgbClr val="72243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Arial"/>
              <a:buNone/>
            </a:pPr>
            <a:endParaRPr sz="1800" b="0" i="0" u="none" strike="noStrike" cap="none">
              <a:solidFill>
                <a:srgbClr val="FFFFFF"/>
              </a:solidFill>
              <a:latin typeface="Calibri"/>
              <a:ea typeface="Calibri"/>
              <a:cs typeface="Calibri"/>
              <a:sym typeface="Calibri"/>
            </a:endParaRPr>
          </a:p>
        </p:txBody>
      </p:sp>
      <p:sp>
        <p:nvSpPr>
          <p:cNvPr id="53" name="Google Shape;53;p13"/>
          <p:cNvSpPr txBox="1">
            <a:spLocks noGrp="1"/>
          </p:cNvSpPr>
          <p:nvPr>
            <p:ph type="title"/>
          </p:nvPr>
        </p:nvSpPr>
        <p:spPr>
          <a:xfrm>
            <a:off x="480452" y="971797"/>
            <a:ext cx="4853400" cy="829500"/>
          </a:xfrm>
          <a:prstGeom prst="rect">
            <a:avLst/>
          </a:prstGeom>
          <a:noFill/>
          <a:ln>
            <a:noFill/>
          </a:ln>
        </p:spPr>
        <p:txBody>
          <a:bodyPr spcFirstLastPara="1" wrap="square" lIns="182875" tIns="182875" rIns="182875" bIns="45700" anchor="ctr" anchorCtr="0">
            <a:noAutofit/>
          </a:bodyPr>
          <a:lstStyle>
            <a:lvl1pPr lvl="0" algn="l">
              <a:lnSpc>
                <a:spcPct val="90000"/>
              </a:lnSpc>
              <a:spcBef>
                <a:spcPts val="0"/>
              </a:spcBef>
              <a:spcAft>
                <a:spcPts val="0"/>
              </a:spcAft>
              <a:buClr>
                <a:srgbClr val="72243D"/>
              </a:buClr>
              <a:buSzPts val="5400"/>
              <a:buFont typeface="Georgia"/>
              <a:buNone/>
              <a:defRPr sz="5400" b="0" i="1">
                <a:solidFill>
                  <a:srgbClr val="72243D"/>
                </a:solidFill>
                <a:latin typeface="Georgia"/>
                <a:ea typeface="Georgia"/>
                <a:cs typeface="Georgia"/>
                <a:sym typeface="Georgia"/>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13"/>
          <p:cNvSpPr txBox="1">
            <a:spLocks noGrp="1"/>
          </p:cNvSpPr>
          <p:nvPr>
            <p:ph type="body" idx="1"/>
          </p:nvPr>
        </p:nvSpPr>
        <p:spPr>
          <a:xfrm>
            <a:off x="556932" y="2453117"/>
            <a:ext cx="4776900" cy="237300"/>
          </a:xfrm>
          <a:prstGeom prst="rect">
            <a:avLst/>
          </a:prstGeom>
          <a:noFill/>
          <a:ln>
            <a:noFill/>
          </a:ln>
        </p:spPr>
        <p:txBody>
          <a:bodyPr spcFirstLastPara="1" wrap="square" lIns="182875" tIns="0" rIns="182875" bIns="0" anchor="t" anchorCtr="0">
            <a:noAutofit/>
          </a:bodyPr>
          <a:lstStyle>
            <a:lvl1pPr marL="457200" lvl="0" indent="-228600" algn="l">
              <a:lnSpc>
                <a:spcPct val="90000"/>
              </a:lnSpc>
              <a:spcBef>
                <a:spcPts val="1000"/>
              </a:spcBef>
              <a:spcAft>
                <a:spcPts val="0"/>
              </a:spcAft>
              <a:buClr>
                <a:srgbClr val="E17C00"/>
              </a:buClr>
              <a:buSzPts val="1800"/>
              <a:buNone/>
              <a:defRPr sz="1800" b="1" i="0">
                <a:solidFill>
                  <a:srgbClr val="E17C00"/>
                </a:solidFill>
                <a:latin typeface="Arial"/>
                <a:ea typeface="Arial"/>
                <a:cs typeface="Arial"/>
                <a:sym typeface="Aria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55" name="Google Shape;55;p13"/>
          <p:cNvPicPr preferRelativeResize="0"/>
          <p:nvPr/>
        </p:nvPicPr>
        <p:blipFill rotWithShape="1">
          <a:blip r:embed="rId3">
            <a:alphaModFix/>
          </a:blip>
          <a:srcRect/>
          <a:stretch/>
        </p:blipFill>
        <p:spPr>
          <a:xfrm>
            <a:off x="139650" y="4493800"/>
            <a:ext cx="1666911" cy="555638"/>
          </a:xfrm>
          <a:prstGeom prst="rect">
            <a:avLst/>
          </a:prstGeom>
          <a:noFill/>
          <a:ln>
            <a:noFill/>
          </a:ln>
        </p:spPr>
      </p:pic>
      <p:grpSp>
        <p:nvGrpSpPr>
          <p:cNvPr id="56" name="Google Shape;56;p13"/>
          <p:cNvGrpSpPr/>
          <p:nvPr/>
        </p:nvGrpSpPr>
        <p:grpSpPr>
          <a:xfrm>
            <a:off x="4571999" y="4457700"/>
            <a:ext cx="4572000" cy="685800"/>
            <a:chOff x="4571999" y="5943600"/>
            <a:chExt cx="4572000" cy="914400"/>
          </a:xfrm>
        </p:grpSpPr>
        <p:sp>
          <p:nvSpPr>
            <p:cNvPr id="57" name="Google Shape;57;p13"/>
            <p:cNvSpPr/>
            <p:nvPr/>
          </p:nvSpPr>
          <p:spPr>
            <a:xfrm>
              <a:off x="4571999" y="5943600"/>
              <a:ext cx="4572000" cy="914400"/>
            </a:xfrm>
            <a:prstGeom prst="rect">
              <a:avLst/>
            </a:prstGeom>
            <a:solidFill>
              <a:srgbClr val="3C195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Arial"/>
                <a:buNone/>
              </a:pPr>
              <a:endParaRPr sz="1800" b="0" i="0" u="none" strike="noStrike" cap="none">
                <a:solidFill>
                  <a:srgbClr val="FFFFFF"/>
                </a:solidFill>
                <a:latin typeface="Calibri"/>
                <a:ea typeface="Calibri"/>
                <a:cs typeface="Calibri"/>
                <a:sym typeface="Calibri"/>
              </a:endParaRPr>
            </a:p>
          </p:txBody>
        </p:sp>
        <p:pic>
          <p:nvPicPr>
            <p:cNvPr id="58" name="Google Shape;58;p13"/>
            <p:cNvPicPr preferRelativeResize="0"/>
            <p:nvPr/>
          </p:nvPicPr>
          <p:blipFill rotWithShape="1">
            <a:blip r:embed="rId4">
              <a:alphaModFix/>
            </a:blip>
            <a:srcRect/>
            <a:stretch/>
          </p:blipFill>
          <p:spPr>
            <a:xfrm>
              <a:off x="7590662" y="5945630"/>
              <a:ext cx="1521699" cy="910362"/>
            </a:xfrm>
            <a:prstGeom prst="rect">
              <a:avLst/>
            </a:prstGeom>
            <a:noFill/>
            <a:ln>
              <a:noFill/>
            </a:ln>
          </p:spPr>
        </p:pic>
      </p:grpSp>
      <p:pic>
        <p:nvPicPr>
          <p:cNvPr id="59" name="Google Shape;59;p13"/>
          <p:cNvPicPr preferRelativeResize="0"/>
          <p:nvPr/>
        </p:nvPicPr>
        <p:blipFill rotWithShape="1">
          <a:blip r:embed="rId5">
            <a:alphaModFix/>
          </a:blip>
          <a:srcRect l="12949" t="19510" r="11413" b="11765"/>
          <a:stretch/>
        </p:blipFill>
        <p:spPr>
          <a:xfrm>
            <a:off x="4050792" y="4456371"/>
            <a:ext cx="1042416" cy="687129"/>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21"/>
          <p:cNvSpPr txBox="1">
            <a:spLocks noGrp="1"/>
          </p:cNvSpPr>
          <p:nvPr>
            <p:ph type="title"/>
          </p:nvPr>
        </p:nvSpPr>
        <p:spPr>
          <a:xfrm>
            <a:off x="480449" y="971794"/>
            <a:ext cx="6921300" cy="829500"/>
          </a:xfrm>
          <a:prstGeom prst="rect">
            <a:avLst/>
          </a:prstGeom>
          <a:noFill/>
          <a:ln>
            <a:noFill/>
          </a:ln>
        </p:spPr>
        <p:txBody>
          <a:bodyPr spcFirstLastPara="1" wrap="square" lIns="182875" tIns="182875" rIns="182875" bIns="45700" anchor="ctr" anchorCtr="0">
            <a:noAutofit/>
          </a:bodyPr>
          <a:lstStyle/>
          <a:p>
            <a:pPr marL="0" lvl="0" indent="0" algn="l" rtl="0">
              <a:lnSpc>
                <a:spcPct val="90000"/>
              </a:lnSpc>
              <a:spcBef>
                <a:spcPts val="0"/>
              </a:spcBef>
              <a:spcAft>
                <a:spcPts val="0"/>
              </a:spcAft>
              <a:buClr>
                <a:srgbClr val="72243D"/>
              </a:buClr>
              <a:buSzPts val="5400"/>
              <a:buFont typeface="Georgia"/>
              <a:buNone/>
            </a:pPr>
            <a:r>
              <a:rPr lang="en" sz="4800"/>
              <a:t>2025 Staff Ride</a:t>
            </a:r>
            <a:br>
              <a:rPr lang="en" sz="4800"/>
            </a:br>
            <a:r>
              <a:rPr lang="en" sz="4800"/>
              <a:t>Cadre Resources</a:t>
            </a:r>
            <a:endParaRPr sz="4800"/>
          </a:p>
        </p:txBody>
      </p:sp>
      <p:sp>
        <p:nvSpPr>
          <p:cNvPr id="98" name="Google Shape;98;p21"/>
          <p:cNvSpPr txBox="1"/>
          <p:nvPr/>
        </p:nvSpPr>
        <p:spPr>
          <a:xfrm>
            <a:off x="1496800" y="2322281"/>
            <a:ext cx="5381700" cy="6156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 sz="2800" b="0" i="0" u="none" strike="noStrike" cap="none">
                <a:solidFill>
                  <a:srgbClr val="72243D"/>
                </a:solidFill>
                <a:latin typeface="Calibri"/>
                <a:ea typeface="Calibri"/>
                <a:cs typeface="Calibri"/>
                <a:sym typeface="Calibri"/>
              </a:rPr>
              <a:t>3 May 2025</a:t>
            </a:r>
            <a:endParaRPr sz="2800" b="0" i="0" u="none" strike="noStrike" cap="none">
              <a:solidFill>
                <a:srgbClr val="72243D"/>
              </a:solidFill>
              <a:latin typeface="Calibri"/>
              <a:ea typeface="Calibri"/>
              <a:cs typeface="Calibri"/>
              <a:sym typeface="Calibri"/>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30"/>
          <p:cNvSpPr txBox="1">
            <a:spLocks noGrp="1"/>
          </p:cNvSpPr>
          <p:nvPr>
            <p:ph type="title"/>
          </p:nvPr>
        </p:nvSpPr>
        <p:spPr>
          <a:xfrm>
            <a:off x="914440" y="1"/>
            <a:ext cx="7315200" cy="571500"/>
          </a:xfrm>
          <a:prstGeom prst="rect">
            <a:avLst/>
          </a:prstGeom>
          <a:noFill/>
          <a:ln>
            <a:noFill/>
          </a:ln>
        </p:spPr>
        <p:txBody>
          <a:bodyPr spcFirstLastPara="1" wrap="square" lIns="45700" tIns="45700" rIns="45700" bIns="45700" anchor="ctr" anchorCtr="0">
            <a:noAutofit/>
          </a:bodyPr>
          <a:lstStyle/>
          <a:p>
            <a:pPr marL="0" lvl="0" indent="0" algn="ctr" rtl="0">
              <a:lnSpc>
                <a:spcPct val="100000"/>
              </a:lnSpc>
              <a:spcBef>
                <a:spcPts val="0"/>
              </a:spcBef>
              <a:spcAft>
                <a:spcPts val="0"/>
              </a:spcAft>
              <a:buClr>
                <a:schemeClr val="dk1"/>
              </a:buClr>
              <a:buSzPts val="1800"/>
              <a:buNone/>
            </a:pPr>
            <a:r>
              <a:rPr lang="en" sz="2000">
                <a:solidFill>
                  <a:srgbClr val="72243D"/>
                </a:solidFill>
              </a:rPr>
              <a:t>Running Estimate</a:t>
            </a:r>
            <a:endParaRPr sz="2000">
              <a:solidFill>
                <a:srgbClr val="72243D"/>
              </a:solidFill>
            </a:endParaRPr>
          </a:p>
        </p:txBody>
      </p:sp>
      <p:cxnSp>
        <p:nvCxnSpPr>
          <p:cNvPr id="189" name="Google Shape;189;p30"/>
          <p:cNvCxnSpPr/>
          <p:nvPr/>
        </p:nvCxnSpPr>
        <p:spPr>
          <a:xfrm>
            <a:off x="4553840" y="317251"/>
            <a:ext cx="36300" cy="4427700"/>
          </a:xfrm>
          <a:prstGeom prst="straightConnector1">
            <a:avLst/>
          </a:prstGeom>
          <a:noFill/>
          <a:ln w="9525" cap="flat" cmpd="sng">
            <a:solidFill>
              <a:schemeClr val="dk2"/>
            </a:solidFill>
            <a:prstDash val="solid"/>
            <a:round/>
            <a:headEnd type="none" w="med" len="med"/>
            <a:tailEnd type="none" w="med" len="med"/>
          </a:ln>
        </p:spPr>
      </p:cxnSp>
      <p:cxnSp>
        <p:nvCxnSpPr>
          <p:cNvPr id="190" name="Google Shape;190;p30"/>
          <p:cNvCxnSpPr/>
          <p:nvPr/>
        </p:nvCxnSpPr>
        <p:spPr>
          <a:xfrm>
            <a:off x="500275" y="2564288"/>
            <a:ext cx="8449200" cy="6900"/>
          </a:xfrm>
          <a:prstGeom prst="straightConnector1">
            <a:avLst/>
          </a:prstGeom>
          <a:noFill/>
          <a:ln w="9525" cap="flat" cmpd="sng">
            <a:solidFill>
              <a:schemeClr val="dk2"/>
            </a:solidFill>
            <a:prstDash val="solid"/>
            <a:round/>
            <a:headEnd type="none" w="med" len="med"/>
            <a:tailEnd type="none" w="med" len="med"/>
          </a:ln>
        </p:spPr>
      </p:cxnSp>
      <p:sp>
        <p:nvSpPr>
          <p:cNvPr id="191" name="Google Shape;191;p30"/>
          <p:cNvSpPr txBox="1"/>
          <p:nvPr/>
        </p:nvSpPr>
        <p:spPr>
          <a:xfrm>
            <a:off x="732175" y="688294"/>
            <a:ext cx="14412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u="sng">
                <a:solidFill>
                  <a:schemeClr val="dk1"/>
                </a:solidFill>
              </a:rPr>
              <a:t>Facts</a:t>
            </a:r>
            <a:endParaRPr sz="1800" u="sng">
              <a:solidFill>
                <a:schemeClr val="dk1"/>
              </a:solidFill>
            </a:endParaRPr>
          </a:p>
        </p:txBody>
      </p:sp>
      <p:sp>
        <p:nvSpPr>
          <p:cNvPr id="192" name="Google Shape;192;p30"/>
          <p:cNvSpPr txBox="1"/>
          <p:nvPr/>
        </p:nvSpPr>
        <p:spPr>
          <a:xfrm>
            <a:off x="4943050" y="688294"/>
            <a:ext cx="22497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u="sng">
                <a:solidFill>
                  <a:schemeClr val="dk1"/>
                </a:solidFill>
              </a:rPr>
              <a:t>Assumptions</a:t>
            </a:r>
            <a:endParaRPr sz="1800" u="sng">
              <a:solidFill>
                <a:schemeClr val="dk1"/>
              </a:solidFill>
            </a:endParaRPr>
          </a:p>
        </p:txBody>
      </p:sp>
      <p:sp>
        <p:nvSpPr>
          <p:cNvPr id="193" name="Google Shape;193;p30"/>
          <p:cNvSpPr txBox="1"/>
          <p:nvPr/>
        </p:nvSpPr>
        <p:spPr>
          <a:xfrm>
            <a:off x="914450" y="2755631"/>
            <a:ext cx="18387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u="sng">
                <a:solidFill>
                  <a:schemeClr val="dk1"/>
                </a:solidFill>
              </a:rPr>
              <a:t>Constraints</a:t>
            </a:r>
            <a:endParaRPr sz="1800" u="sng">
              <a:solidFill>
                <a:schemeClr val="dk1"/>
              </a:solidFill>
            </a:endParaRPr>
          </a:p>
        </p:txBody>
      </p:sp>
      <p:sp>
        <p:nvSpPr>
          <p:cNvPr id="194" name="Google Shape;194;p30"/>
          <p:cNvSpPr txBox="1"/>
          <p:nvPr/>
        </p:nvSpPr>
        <p:spPr>
          <a:xfrm>
            <a:off x="4943050" y="2755631"/>
            <a:ext cx="17526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u="sng">
                <a:solidFill>
                  <a:schemeClr val="dk1"/>
                </a:solidFill>
              </a:rPr>
              <a:t>Limitations</a:t>
            </a:r>
            <a:endParaRPr sz="1800" u="sng">
              <a:solidFill>
                <a:schemeClr val="dk1"/>
              </a:solidFill>
            </a:endParaRPr>
          </a:p>
        </p:txBody>
      </p:sp>
      <p:sp>
        <p:nvSpPr>
          <p:cNvPr id="195" name="Google Shape;195;p30"/>
          <p:cNvSpPr txBox="1"/>
          <p:nvPr/>
        </p:nvSpPr>
        <p:spPr>
          <a:xfrm>
            <a:off x="632800" y="1210088"/>
            <a:ext cx="3869400" cy="16932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Clr>
                <a:schemeClr val="dk1"/>
              </a:buClr>
              <a:buSzPts val="1400"/>
              <a:buChar char="-"/>
            </a:pPr>
            <a:r>
              <a:rPr lang="en">
                <a:solidFill>
                  <a:schemeClr val="dk1"/>
                </a:solidFill>
              </a:rPr>
              <a:t>Nez Perce were allowed to pass around Ft. Fizzle peacefully</a:t>
            </a:r>
            <a:endParaRPr>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Mostly peaceful trading along the Bitterroot Valley commenced enroute</a:t>
            </a:r>
            <a:endParaRPr>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Nez Perce sought to live peacefully with the Crow, then return to Idaho to live</a:t>
            </a:r>
            <a:endParaRPr>
              <a:solidFill>
                <a:schemeClr val="dk1"/>
              </a:solidFill>
            </a:endParaRPr>
          </a:p>
          <a:p>
            <a:pPr marL="457200" lvl="0" indent="0" algn="l" rtl="0">
              <a:spcBef>
                <a:spcPts val="0"/>
              </a:spcBef>
              <a:spcAft>
                <a:spcPts val="0"/>
              </a:spcAft>
              <a:buNone/>
            </a:pPr>
            <a:endParaRPr>
              <a:solidFill>
                <a:schemeClr val="dk1"/>
              </a:solidFill>
            </a:endParaRPr>
          </a:p>
        </p:txBody>
      </p:sp>
      <p:sp>
        <p:nvSpPr>
          <p:cNvPr id="196" name="Google Shape;196;p30"/>
          <p:cNvSpPr txBox="1"/>
          <p:nvPr/>
        </p:nvSpPr>
        <p:spPr>
          <a:xfrm>
            <a:off x="4943050" y="1151363"/>
            <a:ext cx="3869400" cy="14775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Clr>
                <a:schemeClr val="dk1"/>
              </a:buClr>
              <a:buSzPts val="1400"/>
              <a:buChar char="-"/>
            </a:pPr>
            <a:r>
              <a:rPr lang="en">
                <a:solidFill>
                  <a:schemeClr val="dk1"/>
                </a:solidFill>
              </a:rPr>
              <a:t>Nez Perce left the fight behind them in Idaho</a:t>
            </a:r>
            <a:endParaRPr>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CPT Rawn’s allowance of passage was effectively a treaty to proceed peacefully</a:t>
            </a:r>
            <a:endParaRPr>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No pursuit would be given after Ft. Fizzle</a:t>
            </a:r>
            <a:endParaRPr>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The Crow would offer safe haven</a:t>
            </a:r>
            <a:endParaRPr>
              <a:solidFill>
                <a:schemeClr val="dk1"/>
              </a:solidFill>
            </a:endParaRPr>
          </a:p>
        </p:txBody>
      </p:sp>
      <p:sp>
        <p:nvSpPr>
          <p:cNvPr id="197" name="Google Shape;197;p30"/>
          <p:cNvSpPr txBox="1"/>
          <p:nvPr/>
        </p:nvSpPr>
        <p:spPr>
          <a:xfrm>
            <a:off x="0" y="3101906"/>
            <a:ext cx="4438800" cy="10467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Clr>
                <a:schemeClr val="dk1"/>
              </a:buClr>
              <a:buSzPts val="1400"/>
              <a:buChar char="-"/>
            </a:pPr>
            <a:r>
              <a:rPr lang="en">
                <a:solidFill>
                  <a:schemeClr val="dk1"/>
                </a:solidFill>
              </a:rPr>
              <a:t>Traveling with the entire group kept the families safe, but cost them in speed and maneuverability</a:t>
            </a:r>
            <a:endParaRPr>
              <a:solidFill>
                <a:schemeClr val="dk1"/>
              </a:solidFill>
            </a:endParaRPr>
          </a:p>
          <a:p>
            <a:pPr marL="457200" lvl="0" indent="0" algn="l" rtl="0">
              <a:spcBef>
                <a:spcPts val="0"/>
              </a:spcBef>
              <a:spcAft>
                <a:spcPts val="0"/>
              </a:spcAft>
              <a:buNone/>
            </a:pPr>
            <a:endParaRPr>
              <a:solidFill>
                <a:schemeClr val="dk1"/>
              </a:solidFill>
            </a:endParaRPr>
          </a:p>
        </p:txBody>
      </p:sp>
      <p:sp>
        <p:nvSpPr>
          <p:cNvPr id="198" name="Google Shape;198;p30"/>
          <p:cNvSpPr txBox="1"/>
          <p:nvPr/>
        </p:nvSpPr>
        <p:spPr>
          <a:xfrm>
            <a:off x="4801975" y="3101906"/>
            <a:ext cx="4288800" cy="16932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Clr>
                <a:schemeClr val="dk1"/>
              </a:buClr>
              <a:buSzPts val="1400"/>
              <a:buChar char="-"/>
            </a:pPr>
            <a:r>
              <a:rPr lang="en">
                <a:solidFill>
                  <a:schemeClr val="dk1"/>
                </a:solidFill>
              </a:rPr>
              <a:t>Sale of ammunition to Nez Perce was prohibited- trading was more difficult</a:t>
            </a:r>
            <a:endParaRPr>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Closest allies were over 300 miles east of the Big Hole Valley</a:t>
            </a:r>
            <a:endParaRPr>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Did not have a clear picture of where the 7th Regt was attacking from</a:t>
            </a:r>
            <a:endParaRPr>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No clear succession of command</a:t>
            </a:r>
            <a:endParaRPr>
              <a:solidFill>
                <a:schemeClr val="dk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Google Shape;203;p31"/>
          <p:cNvSpPr txBox="1">
            <a:spLocks noGrp="1"/>
          </p:cNvSpPr>
          <p:nvPr>
            <p:ph type="title"/>
          </p:nvPr>
        </p:nvSpPr>
        <p:spPr>
          <a:xfrm>
            <a:off x="914440" y="1"/>
            <a:ext cx="7315200" cy="571500"/>
          </a:xfrm>
          <a:prstGeom prst="rect">
            <a:avLst/>
          </a:prstGeom>
          <a:noFill/>
          <a:ln>
            <a:noFill/>
          </a:ln>
        </p:spPr>
        <p:txBody>
          <a:bodyPr spcFirstLastPara="1" wrap="square" lIns="45700" tIns="45700" rIns="45700" bIns="45700" anchor="ctr" anchorCtr="0">
            <a:noAutofit/>
          </a:bodyPr>
          <a:lstStyle/>
          <a:p>
            <a:pPr marL="0" lvl="0" indent="0" algn="ctr" rtl="0">
              <a:lnSpc>
                <a:spcPct val="100000"/>
              </a:lnSpc>
              <a:spcBef>
                <a:spcPts val="0"/>
              </a:spcBef>
              <a:spcAft>
                <a:spcPts val="0"/>
              </a:spcAft>
              <a:buClr>
                <a:schemeClr val="dk1"/>
              </a:buClr>
              <a:buSzPts val="1800"/>
              <a:buNone/>
            </a:pPr>
            <a:r>
              <a:rPr lang="en" sz="2000">
                <a:solidFill>
                  <a:srgbClr val="72243D"/>
                </a:solidFill>
              </a:rPr>
              <a:t>Running Estimate</a:t>
            </a:r>
            <a:endParaRPr sz="2000">
              <a:solidFill>
                <a:srgbClr val="72243D"/>
              </a:solidFill>
            </a:endParaRPr>
          </a:p>
        </p:txBody>
      </p:sp>
      <p:cxnSp>
        <p:nvCxnSpPr>
          <p:cNvPr id="204" name="Google Shape;204;p31"/>
          <p:cNvCxnSpPr>
            <a:stCxn id="203" idx="2"/>
          </p:cNvCxnSpPr>
          <p:nvPr/>
        </p:nvCxnSpPr>
        <p:spPr>
          <a:xfrm>
            <a:off x="4572040" y="571501"/>
            <a:ext cx="36300" cy="4427700"/>
          </a:xfrm>
          <a:prstGeom prst="straightConnector1">
            <a:avLst/>
          </a:prstGeom>
          <a:noFill/>
          <a:ln w="9525" cap="flat" cmpd="sng">
            <a:solidFill>
              <a:schemeClr val="dk2"/>
            </a:solidFill>
            <a:prstDash val="solid"/>
            <a:round/>
            <a:headEnd type="none" w="med" len="med"/>
            <a:tailEnd type="none" w="med" len="med"/>
          </a:ln>
        </p:spPr>
      </p:cxnSp>
      <p:cxnSp>
        <p:nvCxnSpPr>
          <p:cNvPr id="205" name="Google Shape;205;p31"/>
          <p:cNvCxnSpPr/>
          <p:nvPr/>
        </p:nvCxnSpPr>
        <p:spPr>
          <a:xfrm>
            <a:off x="500275" y="2564288"/>
            <a:ext cx="8449200" cy="6900"/>
          </a:xfrm>
          <a:prstGeom prst="straightConnector1">
            <a:avLst/>
          </a:prstGeom>
          <a:noFill/>
          <a:ln w="9525" cap="flat" cmpd="sng">
            <a:solidFill>
              <a:schemeClr val="dk2"/>
            </a:solidFill>
            <a:prstDash val="solid"/>
            <a:round/>
            <a:headEnd type="none" w="med" len="med"/>
            <a:tailEnd type="none" w="med" len="med"/>
          </a:ln>
        </p:spPr>
      </p:cxnSp>
      <p:sp>
        <p:nvSpPr>
          <p:cNvPr id="206" name="Google Shape;206;p31"/>
          <p:cNvSpPr txBox="1"/>
          <p:nvPr/>
        </p:nvSpPr>
        <p:spPr>
          <a:xfrm>
            <a:off x="503450" y="688294"/>
            <a:ext cx="29121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u="sng">
                <a:solidFill>
                  <a:schemeClr val="dk1"/>
                </a:solidFill>
              </a:rPr>
              <a:t>Friendly Status</a:t>
            </a:r>
            <a:endParaRPr sz="1800" u="sng">
              <a:solidFill>
                <a:schemeClr val="dk1"/>
              </a:solidFill>
            </a:endParaRPr>
          </a:p>
        </p:txBody>
      </p:sp>
      <p:sp>
        <p:nvSpPr>
          <p:cNvPr id="207" name="Google Shape;207;p31"/>
          <p:cNvSpPr txBox="1"/>
          <p:nvPr/>
        </p:nvSpPr>
        <p:spPr>
          <a:xfrm>
            <a:off x="4943050" y="688294"/>
            <a:ext cx="40065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u="sng">
                <a:solidFill>
                  <a:schemeClr val="dk1"/>
                </a:solidFill>
              </a:rPr>
              <a:t>Enemy Activities and Capabilities </a:t>
            </a:r>
            <a:endParaRPr sz="1800" u="sng">
              <a:solidFill>
                <a:schemeClr val="dk1"/>
              </a:solidFill>
            </a:endParaRPr>
          </a:p>
        </p:txBody>
      </p:sp>
      <p:sp>
        <p:nvSpPr>
          <p:cNvPr id="208" name="Google Shape;208;p31"/>
          <p:cNvSpPr txBox="1"/>
          <p:nvPr/>
        </p:nvSpPr>
        <p:spPr>
          <a:xfrm>
            <a:off x="503450" y="2755631"/>
            <a:ext cx="29787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u="sng">
                <a:solidFill>
                  <a:schemeClr val="dk1"/>
                </a:solidFill>
              </a:rPr>
              <a:t>Civil Considerations</a:t>
            </a:r>
            <a:endParaRPr sz="1800" u="sng">
              <a:solidFill>
                <a:schemeClr val="dk1"/>
              </a:solidFill>
            </a:endParaRPr>
          </a:p>
        </p:txBody>
      </p:sp>
      <p:sp>
        <p:nvSpPr>
          <p:cNvPr id="209" name="Google Shape;209;p31"/>
          <p:cNvSpPr txBox="1"/>
          <p:nvPr/>
        </p:nvSpPr>
        <p:spPr>
          <a:xfrm>
            <a:off x="4943050" y="2755631"/>
            <a:ext cx="4200900" cy="431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u="sng">
                <a:solidFill>
                  <a:schemeClr val="dk1"/>
                </a:solidFill>
              </a:rPr>
              <a:t>Conclusions and recommendation (Risk)</a:t>
            </a:r>
            <a:endParaRPr sz="1600" u="sng">
              <a:solidFill>
                <a:schemeClr val="dk1"/>
              </a:solidFill>
            </a:endParaRPr>
          </a:p>
        </p:txBody>
      </p:sp>
      <p:sp>
        <p:nvSpPr>
          <p:cNvPr id="210" name="Google Shape;210;p31"/>
          <p:cNvSpPr txBox="1"/>
          <p:nvPr/>
        </p:nvSpPr>
        <p:spPr>
          <a:xfrm>
            <a:off x="152700" y="1175381"/>
            <a:ext cx="3819900" cy="8313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Clr>
                <a:schemeClr val="dk1"/>
              </a:buClr>
              <a:buSzPts val="1400"/>
              <a:buChar char="-"/>
            </a:pPr>
            <a:r>
              <a:rPr lang="en">
                <a:solidFill>
                  <a:schemeClr val="dk1"/>
                </a:solidFill>
              </a:rPr>
              <a:t>Salish Tribes offered safe passage, but no safe haven to the North</a:t>
            </a:r>
            <a:endParaRPr>
              <a:solidFill>
                <a:schemeClr val="dk1"/>
              </a:solidFill>
            </a:endParaRPr>
          </a:p>
          <a:p>
            <a:pPr marL="457200" lvl="0" indent="-317500" algn="l" rtl="0">
              <a:spcBef>
                <a:spcPts val="0"/>
              </a:spcBef>
              <a:spcAft>
                <a:spcPts val="0"/>
              </a:spcAft>
              <a:buClr>
                <a:schemeClr val="dk1"/>
              </a:buClr>
              <a:buSzPts val="1400"/>
              <a:buChar char="-"/>
            </a:pPr>
            <a:endParaRPr>
              <a:solidFill>
                <a:schemeClr val="dk1"/>
              </a:solidFill>
            </a:endParaRPr>
          </a:p>
        </p:txBody>
      </p:sp>
      <p:sp>
        <p:nvSpPr>
          <p:cNvPr id="211" name="Google Shape;211;p31"/>
          <p:cNvSpPr txBox="1"/>
          <p:nvPr/>
        </p:nvSpPr>
        <p:spPr>
          <a:xfrm>
            <a:off x="427800" y="3174919"/>
            <a:ext cx="3670800" cy="8313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Clr>
                <a:schemeClr val="dk1"/>
              </a:buClr>
              <a:buSzPts val="1400"/>
              <a:buChar char="-"/>
            </a:pPr>
            <a:r>
              <a:rPr lang="en">
                <a:solidFill>
                  <a:schemeClr val="dk1"/>
                </a:solidFill>
              </a:rPr>
              <a:t>Civilians traded with Nez Perce, but were not an asylum  </a:t>
            </a:r>
            <a:endParaRPr>
              <a:solidFill>
                <a:schemeClr val="dk1"/>
              </a:solidFill>
            </a:endParaRPr>
          </a:p>
          <a:p>
            <a:pPr marL="457200" lvl="0" indent="-317500" algn="l" rtl="0">
              <a:spcBef>
                <a:spcPts val="0"/>
              </a:spcBef>
              <a:spcAft>
                <a:spcPts val="0"/>
              </a:spcAft>
              <a:buClr>
                <a:schemeClr val="dk1"/>
              </a:buClr>
              <a:buSzPts val="1400"/>
              <a:buChar char="-"/>
            </a:pPr>
            <a:endParaRPr>
              <a:solidFill>
                <a:schemeClr val="dk1"/>
              </a:solidFill>
            </a:endParaRPr>
          </a:p>
        </p:txBody>
      </p:sp>
      <p:sp>
        <p:nvSpPr>
          <p:cNvPr id="212" name="Google Shape;212;p31"/>
          <p:cNvSpPr txBox="1"/>
          <p:nvPr/>
        </p:nvSpPr>
        <p:spPr>
          <a:xfrm>
            <a:off x="4943050" y="1087181"/>
            <a:ext cx="4097400" cy="10467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Clr>
                <a:schemeClr val="dk1"/>
              </a:buClr>
              <a:buSzPts val="1400"/>
              <a:buChar char="-"/>
            </a:pPr>
            <a:r>
              <a:rPr lang="en">
                <a:solidFill>
                  <a:schemeClr val="dk1"/>
                </a:solidFill>
              </a:rPr>
              <a:t>LTC Gibbon’ force pursuing from Missoula</a:t>
            </a:r>
            <a:endParaRPr>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BG Howard pursuing from the West with 2nd CAV</a:t>
            </a:r>
            <a:endParaRPr>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CPT Rawn’s CO filling in with LTC Gibbon</a:t>
            </a:r>
            <a:endParaRPr>
              <a:solidFill>
                <a:schemeClr val="dk1"/>
              </a:solidFill>
            </a:endParaRPr>
          </a:p>
        </p:txBody>
      </p:sp>
      <p:sp>
        <p:nvSpPr>
          <p:cNvPr id="213" name="Google Shape;213;p31"/>
          <p:cNvSpPr txBox="1"/>
          <p:nvPr/>
        </p:nvSpPr>
        <p:spPr>
          <a:xfrm>
            <a:off x="5251000" y="3101906"/>
            <a:ext cx="3272400" cy="10467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Clr>
                <a:schemeClr val="dk1"/>
              </a:buClr>
              <a:buSzPts val="1400"/>
              <a:buChar char="-"/>
            </a:pPr>
            <a:r>
              <a:rPr lang="en">
                <a:solidFill>
                  <a:schemeClr val="dk1"/>
                </a:solidFill>
              </a:rPr>
              <a:t>Gamble on being well received by the Crow</a:t>
            </a:r>
            <a:endParaRPr>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Turn North and attempt asylum in Canada</a:t>
            </a:r>
            <a:endParaRPr>
              <a:solidFill>
                <a:schemeClr val="dk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Google Shape;218;p32"/>
          <p:cNvSpPr txBox="1">
            <a:spLocks noGrp="1"/>
          </p:cNvSpPr>
          <p:nvPr>
            <p:ph type="title"/>
          </p:nvPr>
        </p:nvSpPr>
        <p:spPr>
          <a:xfrm>
            <a:off x="914450" y="0"/>
            <a:ext cx="7315200" cy="824400"/>
          </a:xfrm>
          <a:prstGeom prst="rect">
            <a:avLst/>
          </a:prstGeom>
          <a:noFill/>
          <a:ln>
            <a:noFill/>
          </a:ln>
        </p:spPr>
        <p:txBody>
          <a:bodyPr spcFirstLastPara="1" wrap="square" lIns="45700" tIns="45700" rIns="45700" bIns="45700" anchor="ctr" anchorCtr="0">
            <a:noAutofit/>
          </a:bodyPr>
          <a:lstStyle/>
          <a:p>
            <a:pPr marL="0" lvl="0" indent="0" algn="ctr" rtl="0">
              <a:lnSpc>
                <a:spcPct val="100000"/>
              </a:lnSpc>
              <a:spcBef>
                <a:spcPts val="0"/>
              </a:spcBef>
              <a:spcAft>
                <a:spcPts val="0"/>
              </a:spcAft>
              <a:buClr>
                <a:schemeClr val="dk1"/>
              </a:buClr>
              <a:buSzPts val="1800"/>
              <a:buNone/>
            </a:pPr>
            <a:r>
              <a:rPr lang="en" sz="2000">
                <a:solidFill>
                  <a:srgbClr val="72243D"/>
                </a:solidFill>
              </a:rPr>
              <a:t>Cadet Vignette Assignments</a:t>
            </a:r>
            <a:endParaRPr sz="2000">
              <a:solidFill>
                <a:srgbClr val="72243D"/>
              </a:solidFill>
            </a:endParaRPr>
          </a:p>
          <a:p>
            <a:pPr marL="0" lvl="0" indent="0" algn="ctr" rtl="0">
              <a:lnSpc>
                <a:spcPct val="100000"/>
              </a:lnSpc>
              <a:spcBef>
                <a:spcPts val="0"/>
              </a:spcBef>
              <a:spcAft>
                <a:spcPts val="0"/>
              </a:spcAft>
              <a:buClr>
                <a:schemeClr val="dk1"/>
              </a:buClr>
              <a:buSzPts val="1800"/>
              <a:buNone/>
            </a:pPr>
            <a:r>
              <a:rPr lang="en" sz="2000">
                <a:solidFill>
                  <a:srgbClr val="72243D"/>
                </a:solidFill>
              </a:rPr>
              <a:t>Nez Perce Counter-attack</a:t>
            </a:r>
            <a:endParaRPr sz="2000">
              <a:solidFill>
                <a:srgbClr val="72243D"/>
              </a:solidFill>
            </a:endParaRPr>
          </a:p>
          <a:p>
            <a:pPr marL="0" lvl="0" indent="0" algn="ctr" rtl="0">
              <a:lnSpc>
                <a:spcPct val="100000"/>
              </a:lnSpc>
              <a:spcBef>
                <a:spcPts val="0"/>
              </a:spcBef>
              <a:spcAft>
                <a:spcPts val="0"/>
              </a:spcAft>
              <a:buClr>
                <a:schemeClr val="dk1"/>
              </a:buClr>
              <a:buSzPts val="1800"/>
              <a:buNone/>
            </a:pPr>
            <a:r>
              <a:rPr lang="en" sz="2000">
                <a:solidFill>
                  <a:srgbClr val="72243D"/>
                </a:solidFill>
              </a:rPr>
              <a:t>Group 4</a:t>
            </a:r>
            <a:endParaRPr sz="2000">
              <a:solidFill>
                <a:srgbClr val="72243D"/>
              </a:solidFill>
            </a:endParaRPr>
          </a:p>
        </p:txBody>
      </p:sp>
      <p:sp>
        <p:nvSpPr>
          <p:cNvPr id="219" name="Google Shape;219;p32"/>
          <p:cNvSpPr txBox="1"/>
          <p:nvPr/>
        </p:nvSpPr>
        <p:spPr>
          <a:xfrm>
            <a:off x="542850" y="767231"/>
            <a:ext cx="8058300" cy="2800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400">
                <a:solidFill>
                  <a:schemeClr val="dk1"/>
                </a:solidFill>
              </a:rPr>
              <a:t>20 minutes METT-TC analysis</a:t>
            </a:r>
            <a:endParaRPr sz="2400">
              <a:solidFill>
                <a:schemeClr val="dk1"/>
              </a:solidFill>
            </a:endParaRPr>
          </a:p>
          <a:p>
            <a:pPr marL="0" lvl="0" indent="0" algn="l" rtl="0">
              <a:spcBef>
                <a:spcPts val="0"/>
              </a:spcBef>
              <a:spcAft>
                <a:spcPts val="0"/>
              </a:spcAft>
              <a:buNone/>
            </a:pPr>
            <a:endParaRPr sz="2400">
              <a:solidFill>
                <a:schemeClr val="dk1"/>
              </a:solidFill>
            </a:endParaRPr>
          </a:p>
          <a:p>
            <a:pPr marL="0" lvl="0" indent="0" algn="l" rtl="0">
              <a:spcBef>
                <a:spcPts val="0"/>
              </a:spcBef>
              <a:spcAft>
                <a:spcPts val="0"/>
              </a:spcAft>
              <a:buNone/>
            </a:pPr>
            <a:r>
              <a:rPr lang="en" sz="1800">
                <a:solidFill>
                  <a:schemeClr val="dk1"/>
                </a:solidFill>
              </a:rPr>
              <a:t>What is the new mission of the Nez Perce after LTC Gibbon’s initial attack (M). Describe Nez Perce understanding of the dispersion of 7th Regiment forces (E). What were the implications of terrain now?(T). What was the current composition and disposition of Nez Perce fighters after the initial attack(T). How was time now affecting the initiative for offense/defense (T). Now that the encampment has become a battlefield, what is the Nez Perce plan for non-combatants(C)</a:t>
            </a:r>
            <a:r>
              <a:rPr lang="en" sz="2400">
                <a:solidFill>
                  <a:schemeClr val="dk1"/>
                </a:solidFill>
              </a:rPr>
              <a:t>. </a:t>
            </a:r>
            <a:endParaRPr sz="2400">
              <a:solidFill>
                <a:schemeClr val="dk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p33"/>
          <p:cNvSpPr txBox="1">
            <a:spLocks noGrp="1"/>
          </p:cNvSpPr>
          <p:nvPr>
            <p:ph type="title"/>
          </p:nvPr>
        </p:nvSpPr>
        <p:spPr>
          <a:xfrm>
            <a:off x="914440" y="1"/>
            <a:ext cx="7315200" cy="571500"/>
          </a:xfrm>
          <a:prstGeom prst="rect">
            <a:avLst/>
          </a:prstGeom>
          <a:noFill/>
          <a:ln>
            <a:noFill/>
          </a:ln>
        </p:spPr>
        <p:txBody>
          <a:bodyPr spcFirstLastPara="1" wrap="square" lIns="45700" tIns="45700" rIns="45700" bIns="45700" anchor="ctr" anchorCtr="0">
            <a:noAutofit/>
          </a:bodyPr>
          <a:lstStyle/>
          <a:p>
            <a:pPr marL="0" lvl="0" indent="0" algn="ctr" rtl="0">
              <a:lnSpc>
                <a:spcPct val="100000"/>
              </a:lnSpc>
              <a:spcBef>
                <a:spcPts val="0"/>
              </a:spcBef>
              <a:spcAft>
                <a:spcPts val="0"/>
              </a:spcAft>
              <a:buClr>
                <a:schemeClr val="dk1"/>
              </a:buClr>
              <a:buSzPts val="1800"/>
              <a:buNone/>
            </a:pPr>
            <a:r>
              <a:rPr lang="en" sz="2000">
                <a:solidFill>
                  <a:srgbClr val="72243D"/>
                </a:solidFill>
              </a:rPr>
              <a:t>Running Estimate</a:t>
            </a:r>
            <a:endParaRPr sz="2000">
              <a:solidFill>
                <a:srgbClr val="72243D"/>
              </a:solidFill>
            </a:endParaRPr>
          </a:p>
        </p:txBody>
      </p:sp>
      <p:cxnSp>
        <p:nvCxnSpPr>
          <p:cNvPr id="225" name="Google Shape;225;p33"/>
          <p:cNvCxnSpPr>
            <a:stCxn id="224" idx="2"/>
          </p:cNvCxnSpPr>
          <p:nvPr/>
        </p:nvCxnSpPr>
        <p:spPr>
          <a:xfrm>
            <a:off x="4572040" y="571501"/>
            <a:ext cx="36300" cy="4427700"/>
          </a:xfrm>
          <a:prstGeom prst="straightConnector1">
            <a:avLst/>
          </a:prstGeom>
          <a:noFill/>
          <a:ln w="9525" cap="flat" cmpd="sng">
            <a:solidFill>
              <a:schemeClr val="dk2"/>
            </a:solidFill>
            <a:prstDash val="solid"/>
            <a:round/>
            <a:headEnd type="none" w="med" len="med"/>
            <a:tailEnd type="none" w="med" len="med"/>
          </a:ln>
        </p:spPr>
      </p:cxnSp>
      <p:cxnSp>
        <p:nvCxnSpPr>
          <p:cNvPr id="226" name="Google Shape;226;p33"/>
          <p:cNvCxnSpPr/>
          <p:nvPr/>
        </p:nvCxnSpPr>
        <p:spPr>
          <a:xfrm>
            <a:off x="500275" y="2564288"/>
            <a:ext cx="8449200" cy="6900"/>
          </a:xfrm>
          <a:prstGeom prst="straightConnector1">
            <a:avLst/>
          </a:prstGeom>
          <a:noFill/>
          <a:ln w="9525" cap="flat" cmpd="sng">
            <a:solidFill>
              <a:schemeClr val="dk2"/>
            </a:solidFill>
            <a:prstDash val="solid"/>
            <a:round/>
            <a:headEnd type="none" w="med" len="med"/>
            <a:tailEnd type="none" w="med" len="med"/>
          </a:ln>
        </p:spPr>
      </p:cxnSp>
      <p:sp>
        <p:nvSpPr>
          <p:cNvPr id="227" name="Google Shape;227;p33"/>
          <p:cNvSpPr txBox="1"/>
          <p:nvPr/>
        </p:nvSpPr>
        <p:spPr>
          <a:xfrm>
            <a:off x="732175" y="688294"/>
            <a:ext cx="14412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u="sng">
                <a:solidFill>
                  <a:schemeClr val="dk1"/>
                </a:solidFill>
              </a:rPr>
              <a:t>Facts</a:t>
            </a:r>
            <a:endParaRPr sz="1800" u="sng">
              <a:solidFill>
                <a:schemeClr val="dk1"/>
              </a:solidFill>
            </a:endParaRPr>
          </a:p>
        </p:txBody>
      </p:sp>
      <p:sp>
        <p:nvSpPr>
          <p:cNvPr id="228" name="Google Shape;228;p33"/>
          <p:cNvSpPr txBox="1"/>
          <p:nvPr/>
        </p:nvSpPr>
        <p:spPr>
          <a:xfrm>
            <a:off x="4943050" y="688294"/>
            <a:ext cx="22497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u="sng">
                <a:solidFill>
                  <a:schemeClr val="dk1"/>
                </a:solidFill>
              </a:rPr>
              <a:t>Assumptions</a:t>
            </a:r>
            <a:endParaRPr sz="1800" u="sng">
              <a:solidFill>
                <a:schemeClr val="dk1"/>
              </a:solidFill>
            </a:endParaRPr>
          </a:p>
        </p:txBody>
      </p:sp>
      <p:sp>
        <p:nvSpPr>
          <p:cNvPr id="229" name="Google Shape;229;p33"/>
          <p:cNvSpPr txBox="1"/>
          <p:nvPr/>
        </p:nvSpPr>
        <p:spPr>
          <a:xfrm>
            <a:off x="914450" y="2755631"/>
            <a:ext cx="18387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u="sng">
                <a:solidFill>
                  <a:schemeClr val="dk1"/>
                </a:solidFill>
              </a:rPr>
              <a:t>Constraints</a:t>
            </a:r>
            <a:endParaRPr sz="1800" u="sng">
              <a:solidFill>
                <a:schemeClr val="dk1"/>
              </a:solidFill>
            </a:endParaRPr>
          </a:p>
        </p:txBody>
      </p:sp>
      <p:sp>
        <p:nvSpPr>
          <p:cNvPr id="230" name="Google Shape;230;p33"/>
          <p:cNvSpPr txBox="1"/>
          <p:nvPr/>
        </p:nvSpPr>
        <p:spPr>
          <a:xfrm>
            <a:off x="4943050" y="2755631"/>
            <a:ext cx="17526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u="sng">
                <a:solidFill>
                  <a:schemeClr val="dk1"/>
                </a:solidFill>
              </a:rPr>
              <a:t>Limitations</a:t>
            </a:r>
            <a:endParaRPr sz="1800" u="sng">
              <a:solidFill>
                <a:schemeClr val="dk1"/>
              </a:solidFill>
            </a:endParaRPr>
          </a:p>
        </p:txBody>
      </p:sp>
      <p:sp>
        <p:nvSpPr>
          <p:cNvPr id="231" name="Google Shape;231;p33"/>
          <p:cNvSpPr txBox="1"/>
          <p:nvPr/>
        </p:nvSpPr>
        <p:spPr>
          <a:xfrm>
            <a:off x="354375" y="1210088"/>
            <a:ext cx="4160100" cy="16932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Clr>
                <a:schemeClr val="dk1"/>
              </a:buClr>
              <a:buSzPts val="1400"/>
              <a:buChar char="-"/>
            </a:pPr>
            <a:r>
              <a:rPr lang="en">
                <a:solidFill>
                  <a:schemeClr val="dk1"/>
                </a:solidFill>
              </a:rPr>
              <a:t>Attack by 7th Regt coming from N, W</a:t>
            </a:r>
            <a:endParaRPr>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Indiscriminate targeting of women, children</a:t>
            </a:r>
            <a:endParaRPr>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Nez Perce still maintained the Numerical advantage after the assault across the village. </a:t>
            </a:r>
            <a:endParaRPr>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Horses were a key tactical component of Nez Perce strategy for escape</a:t>
            </a:r>
            <a:endParaRPr>
              <a:solidFill>
                <a:schemeClr val="dk1"/>
              </a:solidFill>
            </a:endParaRPr>
          </a:p>
        </p:txBody>
      </p:sp>
      <p:sp>
        <p:nvSpPr>
          <p:cNvPr id="232" name="Google Shape;232;p33"/>
          <p:cNvSpPr txBox="1"/>
          <p:nvPr/>
        </p:nvSpPr>
        <p:spPr>
          <a:xfrm>
            <a:off x="4943050" y="1151363"/>
            <a:ext cx="4059600" cy="8313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Clr>
                <a:schemeClr val="dk1"/>
              </a:buClr>
              <a:buSzPts val="1400"/>
              <a:buChar char="-"/>
            </a:pPr>
            <a:r>
              <a:rPr lang="en">
                <a:solidFill>
                  <a:schemeClr val="dk1"/>
                </a:solidFill>
              </a:rPr>
              <a:t>Soldiers would break contact if pushed back vigorously enough</a:t>
            </a:r>
            <a:endParaRPr>
              <a:solidFill>
                <a:schemeClr val="dk1"/>
              </a:solidFill>
            </a:endParaRPr>
          </a:p>
          <a:p>
            <a:pPr marL="457200" lvl="0" indent="0" algn="l" rtl="0">
              <a:spcBef>
                <a:spcPts val="0"/>
              </a:spcBef>
              <a:spcAft>
                <a:spcPts val="0"/>
              </a:spcAft>
              <a:buNone/>
            </a:pPr>
            <a:endParaRPr>
              <a:solidFill>
                <a:schemeClr val="dk1"/>
              </a:solidFill>
            </a:endParaRPr>
          </a:p>
        </p:txBody>
      </p:sp>
      <p:sp>
        <p:nvSpPr>
          <p:cNvPr id="233" name="Google Shape;233;p33"/>
          <p:cNvSpPr txBox="1"/>
          <p:nvPr/>
        </p:nvSpPr>
        <p:spPr>
          <a:xfrm>
            <a:off x="500275" y="3118575"/>
            <a:ext cx="3636000" cy="8313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Clr>
                <a:schemeClr val="dk1"/>
              </a:buClr>
              <a:buSzPts val="1400"/>
              <a:buChar char="-"/>
            </a:pPr>
            <a:r>
              <a:rPr lang="en">
                <a:solidFill>
                  <a:schemeClr val="dk1"/>
                </a:solidFill>
              </a:rPr>
              <a:t>Travel with women, children</a:t>
            </a:r>
            <a:endParaRPr>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Continue to harbor 3 murderers</a:t>
            </a:r>
            <a:endParaRPr>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Can’t depart without buryign dead</a:t>
            </a:r>
            <a:endParaRPr>
              <a:solidFill>
                <a:schemeClr val="dk1"/>
              </a:solidFill>
            </a:endParaRPr>
          </a:p>
        </p:txBody>
      </p:sp>
      <p:sp>
        <p:nvSpPr>
          <p:cNvPr id="234" name="Google Shape;234;p33"/>
          <p:cNvSpPr txBox="1"/>
          <p:nvPr/>
        </p:nvSpPr>
        <p:spPr>
          <a:xfrm>
            <a:off x="4943050" y="3118575"/>
            <a:ext cx="3731700" cy="10467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Clr>
                <a:schemeClr val="dk1"/>
              </a:buClr>
              <a:buSzPts val="1400"/>
              <a:buChar char="-"/>
            </a:pPr>
            <a:r>
              <a:rPr lang="en">
                <a:solidFill>
                  <a:schemeClr val="dk1"/>
                </a:solidFill>
              </a:rPr>
              <a:t>Availability of horses for maneuver</a:t>
            </a:r>
            <a:endParaRPr>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clear understanding of location of reinforcements</a:t>
            </a:r>
            <a:endParaRPr>
              <a:solidFill>
                <a:schemeClr val="dk1"/>
              </a:solidFill>
            </a:endParaRPr>
          </a:p>
          <a:p>
            <a:pPr marL="0" lvl="0" indent="0" algn="l" rtl="0">
              <a:spcBef>
                <a:spcPts val="0"/>
              </a:spcBef>
              <a:spcAft>
                <a:spcPts val="0"/>
              </a:spcAft>
              <a:buNone/>
            </a:pPr>
            <a:endParaRPr>
              <a:solidFill>
                <a:schemeClr val="dk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p34"/>
          <p:cNvSpPr txBox="1">
            <a:spLocks noGrp="1"/>
          </p:cNvSpPr>
          <p:nvPr>
            <p:ph type="title"/>
          </p:nvPr>
        </p:nvSpPr>
        <p:spPr>
          <a:xfrm>
            <a:off x="914440" y="1"/>
            <a:ext cx="7315200" cy="571500"/>
          </a:xfrm>
          <a:prstGeom prst="rect">
            <a:avLst/>
          </a:prstGeom>
          <a:noFill/>
          <a:ln>
            <a:noFill/>
          </a:ln>
        </p:spPr>
        <p:txBody>
          <a:bodyPr spcFirstLastPara="1" wrap="square" lIns="45700" tIns="45700" rIns="45700" bIns="45700" anchor="ctr" anchorCtr="0">
            <a:noAutofit/>
          </a:bodyPr>
          <a:lstStyle/>
          <a:p>
            <a:pPr marL="0" lvl="0" indent="0" algn="ctr" rtl="0">
              <a:lnSpc>
                <a:spcPct val="100000"/>
              </a:lnSpc>
              <a:spcBef>
                <a:spcPts val="0"/>
              </a:spcBef>
              <a:spcAft>
                <a:spcPts val="0"/>
              </a:spcAft>
              <a:buClr>
                <a:schemeClr val="dk1"/>
              </a:buClr>
              <a:buSzPts val="1800"/>
              <a:buNone/>
            </a:pPr>
            <a:r>
              <a:rPr lang="en" sz="2000">
                <a:solidFill>
                  <a:srgbClr val="72243D"/>
                </a:solidFill>
              </a:rPr>
              <a:t>Running Estimate</a:t>
            </a:r>
            <a:endParaRPr sz="2000">
              <a:solidFill>
                <a:srgbClr val="72243D"/>
              </a:solidFill>
            </a:endParaRPr>
          </a:p>
        </p:txBody>
      </p:sp>
      <p:cxnSp>
        <p:nvCxnSpPr>
          <p:cNvPr id="240" name="Google Shape;240;p34"/>
          <p:cNvCxnSpPr>
            <a:stCxn id="239" idx="2"/>
          </p:cNvCxnSpPr>
          <p:nvPr/>
        </p:nvCxnSpPr>
        <p:spPr>
          <a:xfrm>
            <a:off x="4572040" y="571501"/>
            <a:ext cx="36300" cy="4427700"/>
          </a:xfrm>
          <a:prstGeom prst="straightConnector1">
            <a:avLst/>
          </a:prstGeom>
          <a:noFill/>
          <a:ln w="9525" cap="flat" cmpd="sng">
            <a:solidFill>
              <a:schemeClr val="dk2"/>
            </a:solidFill>
            <a:prstDash val="solid"/>
            <a:round/>
            <a:headEnd type="none" w="med" len="med"/>
            <a:tailEnd type="none" w="med" len="med"/>
          </a:ln>
        </p:spPr>
      </p:cxnSp>
      <p:cxnSp>
        <p:nvCxnSpPr>
          <p:cNvPr id="241" name="Google Shape;241;p34"/>
          <p:cNvCxnSpPr/>
          <p:nvPr/>
        </p:nvCxnSpPr>
        <p:spPr>
          <a:xfrm>
            <a:off x="500275" y="2564288"/>
            <a:ext cx="8449200" cy="6900"/>
          </a:xfrm>
          <a:prstGeom prst="straightConnector1">
            <a:avLst/>
          </a:prstGeom>
          <a:noFill/>
          <a:ln w="9525" cap="flat" cmpd="sng">
            <a:solidFill>
              <a:schemeClr val="dk2"/>
            </a:solidFill>
            <a:prstDash val="solid"/>
            <a:round/>
            <a:headEnd type="none" w="med" len="med"/>
            <a:tailEnd type="none" w="med" len="med"/>
          </a:ln>
        </p:spPr>
      </p:cxnSp>
      <p:sp>
        <p:nvSpPr>
          <p:cNvPr id="242" name="Google Shape;242;p34"/>
          <p:cNvSpPr txBox="1"/>
          <p:nvPr/>
        </p:nvSpPr>
        <p:spPr>
          <a:xfrm>
            <a:off x="503450" y="688294"/>
            <a:ext cx="29121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u="sng">
                <a:solidFill>
                  <a:schemeClr val="dk1"/>
                </a:solidFill>
              </a:rPr>
              <a:t>Friendly Status</a:t>
            </a:r>
            <a:endParaRPr sz="1800" u="sng">
              <a:solidFill>
                <a:schemeClr val="dk1"/>
              </a:solidFill>
            </a:endParaRPr>
          </a:p>
        </p:txBody>
      </p:sp>
      <p:sp>
        <p:nvSpPr>
          <p:cNvPr id="243" name="Google Shape;243;p34"/>
          <p:cNvSpPr txBox="1"/>
          <p:nvPr/>
        </p:nvSpPr>
        <p:spPr>
          <a:xfrm>
            <a:off x="4943050" y="688294"/>
            <a:ext cx="40065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u="sng">
                <a:solidFill>
                  <a:schemeClr val="dk1"/>
                </a:solidFill>
              </a:rPr>
              <a:t>Enemy Activities and Capabilities </a:t>
            </a:r>
            <a:endParaRPr sz="1800" u="sng">
              <a:solidFill>
                <a:schemeClr val="dk1"/>
              </a:solidFill>
            </a:endParaRPr>
          </a:p>
        </p:txBody>
      </p:sp>
      <p:sp>
        <p:nvSpPr>
          <p:cNvPr id="244" name="Google Shape;244;p34"/>
          <p:cNvSpPr txBox="1"/>
          <p:nvPr/>
        </p:nvSpPr>
        <p:spPr>
          <a:xfrm>
            <a:off x="503450" y="2755631"/>
            <a:ext cx="29787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u="sng">
                <a:solidFill>
                  <a:schemeClr val="dk1"/>
                </a:solidFill>
              </a:rPr>
              <a:t>Civil Considerations</a:t>
            </a:r>
            <a:endParaRPr sz="1800" u="sng">
              <a:solidFill>
                <a:schemeClr val="dk1"/>
              </a:solidFill>
            </a:endParaRPr>
          </a:p>
        </p:txBody>
      </p:sp>
      <p:sp>
        <p:nvSpPr>
          <p:cNvPr id="245" name="Google Shape;245;p34"/>
          <p:cNvSpPr txBox="1"/>
          <p:nvPr/>
        </p:nvSpPr>
        <p:spPr>
          <a:xfrm>
            <a:off x="4943050" y="2755631"/>
            <a:ext cx="4200900" cy="431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u="sng">
                <a:solidFill>
                  <a:schemeClr val="dk1"/>
                </a:solidFill>
              </a:rPr>
              <a:t>Conclusions and recommendation (Risk)</a:t>
            </a:r>
            <a:endParaRPr sz="1600" u="sng">
              <a:solidFill>
                <a:schemeClr val="dk1"/>
              </a:solidFill>
            </a:endParaRPr>
          </a:p>
        </p:txBody>
      </p:sp>
      <p:sp>
        <p:nvSpPr>
          <p:cNvPr id="246" name="Google Shape;246;p34"/>
          <p:cNvSpPr txBox="1"/>
          <p:nvPr/>
        </p:nvSpPr>
        <p:spPr>
          <a:xfrm>
            <a:off x="632800" y="1210088"/>
            <a:ext cx="3440700" cy="8313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Clr>
                <a:schemeClr val="dk1"/>
              </a:buClr>
              <a:buSzPts val="1400"/>
              <a:buChar char="-"/>
            </a:pPr>
            <a:r>
              <a:rPr lang="en">
                <a:solidFill>
                  <a:schemeClr val="dk1"/>
                </a:solidFill>
              </a:rPr>
              <a:t>In short order the Nez Perce Warriors had freedom of maneuver to the E, N.</a:t>
            </a:r>
            <a:endParaRPr>
              <a:solidFill>
                <a:schemeClr val="dk1"/>
              </a:solidFill>
            </a:endParaRPr>
          </a:p>
        </p:txBody>
      </p:sp>
      <p:sp>
        <p:nvSpPr>
          <p:cNvPr id="247" name="Google Shape;247;p34"/>
          <p:cNvSpPr txBox="1"/>
          <p:nvPr/>
        </p:nvSpPr>
        <p:spPr>
          <a:xfrm>
            <a:off x="500275" y="3144656"/>
            <a:ext cx="2249700" cy="4002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Clr>
                <a:schemeClr val="dk1"/>
              </a:buClr>
              <a:buSzPts val="1400"/>
              <a:buChar char="-"/>
            </a:pPr>
            <a:r>
              <a:rPr lang="en">
                <a:solidFill>
                  <a:schemeClr val="dk1"/>
                </a:solidFill>
              </a:rPr>
              <a:t>N/A</a:t>
            </a:r>
            <a:endParaRPr>
              <a:solidFill>
                <a:schemeClr val="dk1"/>
              </a:solidFill>
            </a:endParaRPr>
          </a:p>
        </p:txBody>
      </p:sp>
      <p:sp>
        <p:nvSpPr>
          <p:cNvPr id="248" name="Google Shape;248;p34"/>
          <p:cNvSpPr txBox="1"/>
          <p:nvPr/>
        </p:nvSpPr>
        <p:spPr>
          <a:xfrm>
            <a:off x="5377075" y="1210088"/>
            <a:ext cx="3440700" cy="10467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Clr>
                <a:schemeClr val="dk1"/>
              </a:buClr>
              <a:buSzPts val="1400"/>
              <a:buChar char="-"/>
            </a:pPr>
            <a:r>
              <a:rPr lang="en">
                <a:solidFill>
                  <a:schemeClr val="dk1"/>
                </a:solidFill>
              </a:rPr>
              <a:t>7th Regt hasty retreat</a:t>
            </a:r>
            <a:endParaRPr>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deliberate occupation of Siege Area</a:t>
            </a:r>
            <a:endParaRPr>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Diminished manpower, ammunition </a:t>
            </a:r>
            <a:endParaRPr>
              <a:solidFill>
                <a:schemeClr val="dk1"/>
              </a:solidFill>
            </a:endParaRPr>
          </a:p>
        </p:txBody>
      </p:sp>
      <p:sp>
        <p:nvSpPr>
          <p:cNvPr id="249" name="Google Shape;249;p34"/>
          <p:cNvSpPr txBox="1"/>
          <p:nvPr/>
        </p:nvSpPr>
        <p:spPr>
          <a:xfrm>
            <a:off x="4714675" y="3078956"/>
            <a:ext cx="4103100" cy="19086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Clr>
                <a:schemeClr val="dk1"/>
              </a:buClr>
              <a:buSzPts val="1400"/>
              <a:buChar char="-"/>
            </a:pPr>
            <a:r>
              <a:rPr lang="en">
                <a:solidFill>
                  <a:schemeClr val="dk1"/>
                </a:solidFill>
              </a:rPr>
              <a:t>7th Regt was fixed in an entrenched position. Warriors had good fields of fire down into the Siege area</a:t>
            </a:r>
            <a:endParaRPr>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Coordinated attack would finish the remaining 7th Regt. </a:t>
            </a:r>
            <a:endParaRPr>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Desire to break contact and pursue peaceful habitation outweighed desire to finish LTC Gibbon’ force</a:t>
            </a:r>
            <a:endParaRPr>
              <a:solidFill>
                <a:schemeClr val="dk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4" name="Google Shape;254;p35"/>
          <p:cNvSpPr txBox="1">
            <a:spLocks noGrp="1"/>
          </p:cNvSpPr>
          <p:nvPr>
            <p:ph type="title"/>
          </p:nvPr>
        </p:nvSpPr>
        <p:spPr>
          <a:xfrm>
            <a:off x="914450" y="0"/>
            <a:ext cx="7315200" cy="824400"/>
          </a:xfrm>
          <a:prstGeom prst="rect">
            <a:avLst/>
          </a:prstGeom>
          <a:noFill/>
          <a:ln>
            <a:noFill/>
          </a:ln>
        </p:spPr>
        <p:txBody>
          <a:bodyPr spcFirstLastPara="1" wrap="square" lIns="45700" tIns="45700" rIns="45700" bIns="45700" anchor="ctr" anchorCtr="0">
            <a:noAutofit/>
          </a:bodyPr>
          <a:lstStyle/>
          <a:p>
            <a:pPr marL="0" lvl="0" indent="0" algn="ctr" rtl="0">
              <a:lnSpc>
                <a:spcPct val="100000"/>
              </a:lnSpc>
              <a:spcBef>
                <a:spcPts val="0"/>
              </a:spcBef>
              <a:spcAft>
                <a:spcPts val="0"/>
              </a:spcAft>
              <a:buClr>
                <a:schemeClr val="dk1"/>
              </a:buClr>
              <a:buSzPts val="1800"/>
              <a:buNone/>
            </a:pPr>
            <a:r>
              <a:rPr lang="en" sz="2000">
                <a:solidFill>
                  <a:srgbClr val="72243D"/>
                </a:solidFill>
              </a:rPr>
              <a:t>Cadet Vignette Assignments</a:t>
            </a:r>
            <a:endParaRPr sz="2000">
              <a:solidFill>
                <a:srgbClr val="72243D"/>
              </a:solidFill>
            </a:endParaRPr>
          </a:p>
          <a:p>
            <a:pPr marL="0" lvl="0" indent="0" algn="ctr" rtl="0">
              <a:lnSpc>
                <a:spcPct val="100000"/>
              </a:lnSpc>
              <a:spcBef>
                <a:spcPts val="0"/>
              </a:spcBef>
              <a:spcAft>
                <a:spcPts val="0"/>
              </a:spcAft>
              <a:buClr>
                <a:schemeClr val="dk1"/>
              </a:buClr>
              <a:buSzPts val="1800"/>
              <a:buNone/>
            </a:pPr>
            <a:r>
              <a:rPr lang="en" sz="2000">
                <a:solidFill>
                  <a:srgbClr val="72243D"/>
                </a:solidFill>
              </a:rPr>
              <a:t>7th Regiment defensive posture</a:t>
            </a:r>
            <a:endParaRPr sz="2000">
              <a:solidFill>
                <a:srgbClr val="72243D"/>
              </a:solidFill>
            </a:endParaRPr>
          </a:p>
          <a:p>
            <a:pPr marL="0" lvl="0" indent="0" algn="ctr" rtl="0">
              <a:lnSpc>
                <a:spcPct val="100000"/>
              </a:lnSpc>
              <a:spcBef>
                <a:spcPts val="0"/>
              </a:spcBef>
              <a:spcAft>
                <a:spcPts val="0"/>
              </a:spcAft>
              <a:buClr>
                <a:schemeClr val="dk1"/>
              </a:buClr>
              <a:buSzPts val="1800"/>
              <a:buNone/>
            </a:pPr>
            <a:r>
              <a:rPr lang="en" sz="2000">
                <a:solidFill>
                  <a:srgbClr val="72243D"/>
                </a:solidFill>
              </a:rPr>
              <a:t>Group 5</a:t>
            </a:r>
            <a:endParaRPr sz="2000">
              <a:solidFill>
                <a:srgbClr val="72243D"/>
              </a:solidFill>
            </a:endParaRPr>
          </a:p>
        </p:txBody>
      </p:sp>
      <p:sp>
        <p:nvSpPr>
          <p:cNvPr id="255" name="Google Shape;255;p35"/>
          <p:cNvSpPr txBox="1"/>
          <p:nvPr/>
        </p:nvSpPr>
        <p:spPr>
          <a:xfrm>
            <a:off x="542850" y="767231"/>
            <a:ext cx="8058300" cy="2800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400">
                <a:solidFill>
                  <a:schemeClr val="dk1"/>
                </a:solidFill>
              </a:rPr>
              <a:t>20 minutes METT-TC analysis</a:t>
            </a:r>
            <a:endParaRPr sz="2400">
              <a:solidFill>
                <a:schemeClr val="dk1"/>
              </a:solidFill>
            </a:endParaRPr>
          </a:p>
          <a:p>
            <a:pPr marL="0" lvl="0" indent="0" algn="l" rtl="0">
              <a:spcBef>
                <a:spcPts val="0"/>
              </a:spcBef>
              <a:spcAft>
                <a:spcPts val="0"/>
              </a:spcAft>
              <a:buNone/>
            </a:pPr>
            <a:endParaRPr sz="2400">
              <a:solidFill>
                <a:schemeClr val="dk1"/>
              </a:solidFill>
            </a:endParaRPr>
          </a:p>
          <a:p>
            <a:pPr marL="0" lvl="0" indent="0" algn="l" rtl="0">
              <a:spcBef>
                <a:spcPts val="0"/>
              </a:spcBef>
              <a:spcAft>
                <a:spcPts val="0"/>
              </a:spcAft>
              <a:buNone/>
            </a:pPr>
            <a:r>
              <a:rPr lang="en" sz="1800">
                <a:solidFill>
                  <a:schemeClr val="dk1"/>
                </a:solidFill>
              </a:rPr>
              <a:t>What is LTC Gibbon’s intent in occupying a defensive posture (M). Describe 7th Regt’s understanding of the enemy force opposing him now (E). What were the implications of terrain now?(T). What was the current composition and disposition of 7th Regt’s fighters after the initial attack(T). How was time now affecting the initiative for offense/defense (T). Now that the hill has become a defensive area, are there any non-combatants to consider?(C)</a:t>
            </a:r>
            <a:r>
              <a:rPr lang="en" sz="2400">
                <a:solidFill>
                  <a:schemeClr val="dk1"/>
                </a:solidFill>
              </a:rPr>
              <a:t>. </a:t>
            </a:r>
            <a:endParaRPr sz="2400">
              <a:solidFill>
                <a:schemeClr val="dk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sp>
        <p:nvSpPr>
          <p:cNvPr id="260" name="Google Shape;260;p36"/>
          <p:cNvSpPr txBox="1">
            <a:spLocks noGrp="1"/>
          </p:cNvSpPr>
          <p:nvPr>
            <p:ph type="title"/>
          </p:nvPr>
        </p:nvSpPr>
        <p:spPr>
          <a:xfrm>
            <a:off x="914440" y="1"/>
            <a:ext cx="7315200" cy="571500"/>
          </a:xfrm>
          <a:prstGeom prst="rect">
            <a:avLst/>
          </a:prstGeom>
          <a:noFill/>
          <a:ln>
            <a:noFill/>
          </a:ln>
        </p:spPr>
        <p:txBody>
          <a:bodyPr spcFirstLastPara="1" wrap="square" lIns="45700" tIns="45700" rIns="45700" bIns="45700" anchor="ctr" anchorCtr="0">
            <a:noAutofit/>
          </a:bodyPr>
          <a:lstStyle/>
          <a:p>
            <a:pPr marL="0" lvl="0" indent="0" algn="ctr" rtl="0">
              <a:lnSpc>
                <a:spcPct val="100000"/>
              </a:lnSpc>
              <a:spcBef>
                <a:spcPts val="0"/>
              </a:spcBef>
              <a:spcAft>
                <a:spcPts val="0"/>
              </a:spcAft>
              <a:buClr>
                <a:schemeClr val="dk1"/>
              </a:buClr>
              <a:buSzPts val="1800"/>
              <a:buNone/>
            </a:pPr>
            <a:r>
              <a:rPr lang="en" sz="2000">
                <a:solidFill>
                  <a:srgbClr val="72243D"/>
                </a:solidFill>
              </a:rPr>
              <a:t>Running Estimate</a:t>
            </a:r>
            <a:endParaRPr sz="2000">
              <a:solidFill>
                <a:srgbClr val="72243D"/>
              </a:solidFill>
            </a:endParaRPr>
          </a:p>
        </p:txBody>
      </p:sp>
      <p:cxnSp>
        <p:nvCxnSpPr>
          <p:cNvPr id="261" name="Google Shape;261;p36"/>
          <p:cNvCxnSpPr>
            <a:stCxn id="260" idx="2"/>
          </p:cNvCxnSpPr>
          <p:nvPr/>
        </p:nvCxnSpPr>
        <p:spPr>
          <a:xfrm>
            <a:off x="4572040" y="571501"/>
            <a:ext cx="36300" cy="4427700"/>
          </a:xfrm>
          <a:prstGeom prst="straightConnector1">
            <a:avLst/>
          </a:prstGeom>
          <a:noFill/>
          <a:ln w="9525" cap="flat" cmpd="sng">
            <a:solidFill>
              <a:schemeClr val="dk2"/>
            </a:solidFill>
            <a:prstDash val="solid"/>
            <a:round/>
            <a:headEnd type="none" w="med" len="med"/>
            <a:tailEnd type="none" w="med" len="med"/>
          </a:ln>
        </p:spPr>
      </p:cxnSp>
      <p:cxnSp>
        <p:nvCxnSpPr>
          <p:cNvPr id="262" name="Google Shape;262;p36"/>
          <p:cNvCxnSpPr/>
          <p:nvPr/>
        </p:nvCxnSpPr>
        <p:spPr>
          <a:xfrm>
            <a:off x="500275" y="2564288"/>
            <a:ext cx="8449200" cy="6900"/>
          </a:xfrm>
          <a:prstGeom prst="straightConnector1">
            <a:avLst/>
          </a:prstGeom>
          <a:noFill/>
          <a:ln w="9525" cap="flat" cmpd="sng">
            <a:solidFill>
              <a:schemeClr val="dk2"/>
            </a:solidFill>
            <a:prstDash val="solid"/>
            <a:round/>
            <a:headEnd type="none" w="med" len="med"/>
            <a:tailEnd type="none" w="med" len="med"/>
          </a:ln>
        </p:spPr>
      </p:cxnSp>
      <p:sp>
        <p:nvSpPr>
          <p:cNvPr id="263" name="Google Shape;263;p36"/>
          <p:cNvSpPr txBox="1"/>
          <p:nvPr/>
        </p:nvSpPr>
        <p:spPr>
          <a:xfrm>
            <a:off x="732175" y="688294"/>
            <a:ext cx="14412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u="sng">
                <a:solidFill>
                  <a:schemeClr val="dk1"/>
                </a:solidFill>
              </a:rPr>
              <a:t>Facts</a:t>
            </a:r>
            <a:endParaRPr sz="1800" u="sng">
              <a:solidFill>
                <a:schemeClr val="dk1"/>
              </a:solidFill>
            </a:endParaRPr>
          </a:p>
        </p:txBody>
      </p:sp>
      <p:sp>
        <p:nvSpPr>
          <p:cNvPr id="264" name="Google Shape;264;p36"/>
          <p:cNvSpPr txBox="1"/>
          <p:nvPr/>
        </p:nvSpPr>
        <p:spPr>
          <a:xfrm>
            <a:off x="4943050" y="688294"/>
            <a:ext cx="22497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u="sng">
                <a:solidFill>
                  <a:schemeClr val="dk1"/>
                </a:solidFill>
              </a:rPr>
              <a:t>Assumptions</a:t>
            </a:r>
            <a:endParaRPr sz="1800" u="sng">
              <a:solidFill>
                <a:schemeClr val="dk1"/>
              </a:solidFill>
            </a:endParaRPr>
          </a:p>
        </p:txBody>
      </p:sp>
      <p:sp>
        <p:nvSpPr>
          <p:cNvPr id="265" name="Google Shape;265;p36"/>
          <p:cNvSpPr txBox="1"/>
          <p:nvPr/>
        </p:nvSpPr>
        <p:spPr>
          <a:xfrm>
            <a:off x="914450" y="2755631"/>
            <a:ext cx="18387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u="sng">
                <a:solidFill>
                  <a:schemeClr val="dk1"/>
                </a:solidFill>
              </a:rPr>
              <a:t>Constraints</a:t>
            </a:r>
            <a:endParaRPr sz="1800" u="sng">
              <a:solidFill>
                <a:schemeClr val="dk1"/>
              </a:solidFill>
            </a:endParaRPr>
          </a:p>
        </p:txBody>
      </p:sp>
      <p:sp>
        <p:nvSpPr>
          <p:cNvPr id="266" name="Google Shape;266;p36"/>
          <p:cNvSpPr txBox="1"/>
          <p:nvPr/>
        </p:nvSpPr>
        <p:spPr>
          <a:xfrm>
            <a:off x="4943050" y="2755631"/>
            <a:ext cx="17526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u="sng">
                <a:solidFill>
                  <a:schemeClr val="dk1"/>
                </a:solidFill>
              </a:rPr>
              <a:t>Limitations</a:t>
            </a:r>
            <a:endParaRPr sz="1800" u="sng">
              <a:solidFill>
                <a:schemeClr val="dk1"/>
              </a:solidFill>
            </a:endParaRPr>
          </a:p>
        </p:txBody>
      </p:sp>
      <p:sp>
        <p:nvSpPr>
          <p:cNvPr id="267" name="Google Shape;267;p36"/>
          <p:cNvSpPr txBox="1"/>
          <p:nvPr/>
        </p:nvSpPr>
        <p:spPr>
          <a:xfrm>
            <a:off x="253675" y="932944"/>
            <a:ext cx="4134900" cy="16932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Clr>
                <a:schemeClr val="dk1"/>
              </a:buClr>
              <a:buSzPts val="1400"/>
              <a:buChar char="-"/>
            </a:pPr>
            <a:r>
              <a:rPr lang="en">
                <a:solidFill>
                  <a:schemeClr val="dk1"/>
                </a:solidFill>
              </a:rPr>
              <a:t>LTC Gibbon is unable to muster a maneuver element for lack of suppressive fire</a:t>
            </a:r>
            <a:endParaRPr>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Nez Perce sharpshooters are effectively engaging targets within the Siege Area</a:t>
            </a:r>
            <a:endParaRPr>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7th Regt does have some effective protection through the rifle pits</a:t>
            </a:r>
            <a:endParaRPr>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7th Regt was surrounded </a:t>
            </a:r>
            <a:endParaRPr>
              <a:solidFill>
                <a:schemeClr val="dk1"/>
              </a:solidFill>
            </a:endParaRPr>
          </a:p>
        </p:txBody>
      </p:sp>
      <p:sp>
        <p:nvSpPr>
          <p:cNvPr id="268" name="Google Shape;268;p36"/>
          <p:cNvSpPr txBox="1"/>
          <p:nvPr/>
        </p:nvSpPr>
        <p:spPr>
          <a:xfrm>
            <a:off x="4943050" y="1151363"/>
            <a:ext cx="4006500" cy="14775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Clr>
                <a:schemeClr val="dk1"/>
              </a:buClr>
              <a:buSzPts val="1400"/>
              <a:buChar char="-"/>
            </a:pPr>
            <a:r>
              <a:rPr lang="en">
                <a:solidFill>
                  <a:schemeClr val="dk1"/>
                </a:solidFill>
              </a:rPr>
              <a:t>Without sustainment, 7th Regt is in an untenable position in the siege area</a:t>
            </a:r>
            <a:endParaRPr>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The Nez Perce were coordinating a complex attack</a:t>
            </a:r>
            <a:endParaRPr>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BG Howard was forthcoming with reinforcements</a:t>
            </a:r>
            <a:endParaRPr>
              <a:solidFill>
                <a:schemeClr val="dk1"/>
              </a:solidFill>
            </a:endParaRPr>
          </a:p>
        </p:txBody>
      </p:sp>
      <p:sp>
        <p:nvSpPr>
          <p:cNvPr id="269" name="Google Shape;269;p36"/>
          <p:cNvSpPr txBox="1"/>
          <p:nvPr/>
        </p:nvSpPr>
        <p:spPr>
          <a:xfrm>
            <a:off x="500275" y="3118575"/>
            <a:ext cx="3888300" cy="10467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Clr>
                <a:schemeClr val="dk1"/>
              </a:buClr>
              <a:buSzPts val="1400"/>
              <a:buChar char="-"/>
            </a:pPr>
            <a:r>
              <a:rPr lang="en">
                <a:solidFill>
                  <a:schemeClr val="dk1"/>
                </a:solidFill>
              </a:rPr>
              <a:t>The 90 rounds they set out with were not sufficient for a defensive position</a:t>
            </a:r>
            <a:endParaRPr>
              <a:solidFill>
                <a:schemeClr val="dk1"/>
              </a:solidFill>
            </a:endParaRPr>
          </a:p>
          <a:p>
            <a:pPr marL="457200" lvl="0" indent="-317500" algn="l" rtl="0">
              <a:spcBef>
                <a:spcPts val="0"/>
              </a:spcBef>
              <a:spcAft>
                <a:spcPts val="0"/>
              </a:spcAft>
              <a:buClr>
                <a:schemeClr val="dk1"/>
              </a:buClr>
              <a:buSzPts val="1400"/>
              <a:buChar char="-"/>
            </a:pPr>
            <a:endParaRPr>
              <a:solidFill>
                <a:schemeClr val="dk1"/>
              </a:solidFill>
            </a:endParaRPr>
          </a:p>
          <a:p>
            <a:pPr marL="457200" lvl="0" indent="-317500" algn="l" rtl="0">
              <a:spcBef>
                <a:spcPts val="0"/>
              </a:spcBef>
              <a:spcAft>
                <a:spcPts val="0"/>
              </a:spcAft>
              <a:buClr>
                <a:schemeClr val="dk1"/>
              </a:buClr>
              <a:buSzPts val="1400"/>
              <a:buChar char="-"/>
            </a:pPr>
            <a:endParaRPr>
              <a:solidFill>
                <a:schemeClr val="dk1"/>
              </a:solidFill>
            </a:endParaRPr>
          </a:p>
        </p:txBody>
      </p:sp>
      <p:sp>
        <p:nvSpPr>
          <p:cNvPr id="270" name="Google Shape;270;p36"/>
          <p:cNvSpPr txBox="1"/>
          <p:nvPr/>
        </p:nvSpPr>
        <p:spPr>
          <a:xfrm>
            <a:off x="4943050" y="3101906"/>
            <a:ext cx="4072200" cy="14775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Clr>
                <a:schemeClr val="dk1"/>
              </a:buClr>
              <a:buSzPts val="1400"/>
              <a:buChar char="-"/>
            </a:pPr>
            <a:r>
              <a:rPr lang="en">
                <a:solidFill>
                  <a:schemeClr val="dk1"/>
                </a:solidFill>
              </a:rPr>
              <a:t>The only egress from their position was up a 40% grade to the West</a:t>
            </a:r>
            <a:endParaRPr>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Implications of their limited packing list now affecting survivability </a:t>
            </a:r>
            <a:endParaRPr>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Unable to maneuver E, N, S by virtue of the Nez Perce positions. </a:t>
            </a:r>
            <a:endParaRPr>
              <a:solidFill>
                <a:schemeClr val="dk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74"/>
        <p:cNvGrpSpPr/>
        <p:nvPr/>
      </p:nvGrpSpPr>
      <p:grpSpPr>
        <a:xfrm>
          <a:off x="0" y="0"/>
          <a:ext cx="0" cy="0"/>
          <a:chOff x="0" y="0"/>
          <a:chExt cx="0" cy="0"/>
        </a:xfrm>
      </p:grpSpPr>
      <p:sp>
        <p:nvSpPr>
          <p:cNvPr id="275" name="Google Shape;275;p37"/>
          <p:cNvSpPr txBox="1">
            <a:spLocks noGrp="1"/>
          </p:cNvSpPr>
          <p:nvPr>
            <p:ph type="title"/>
          </p:nvPr>
        </p:nvSpPr>
        <p:spPr>
          <a:xfrm>
            <a:off x="914440" y="1"/>
            <a:ext cx="7315200" cy="571500"/>
          </a:xfrm>
          <a:prstGeom prst="rect">
            <a:avLst/>
          </a:prstGeom>
          <a:noFill/>
          <a:ln>
            <a:noFill/>
          </a:ln>
        </p:spPr>
        <p:txBody>
          <a:bodyPr spcFirstLastPara="1" wrap="square" lIns="45700" tIns="45700" rIns="45700" bIns="45700" anchor="ctr" anchorCtr="0">
            <a:noAutofit/>
          </a:bodyPr>
          <a:lstStyle/>
          <a:p>
            <a:pPr marL="0" lvl="0" indent="0" algn="ctr" rtl="0">
              <a:lnSpc>
                <a:spcPct val="100000"/>
              </a:lnSpc>
              <a:spcBef>
                <a:spcPts val="0"/>
              </a:spcBef>
              <a:spcAft>
                <a:spcPts val="0"/>
              </a:spcAft>
              <a:buClr>
                <a:schemeClr val="dk1"/>
              </a:buClr>
              <a:buSzPts val="1800"/>
              <a:buNone/>
            </a:pPr>
            <a:r>
              <a:rPr lang="en" sz="2000">
                <a:solidFill>
                  <a:srgbClr val="72243D"/>
                </a:solidFill>
              </a:rPr>
              <a:t>Running Estimate</a:t>
            </a:r>
            <a:endParaRPr sz="2000">
              <a:solidFill>
                <a:srgbClr val="72243D"/>
              </a:solidFill>
            </a:endParaRPr>
          </a:p>
        </p:txBody>
      </p:sp>
      <p:cxnSp>
        <p:nvCxnSpPr>
          <p:cNvPr id="276" name="Google Shape;276;p37"/>
          <p:cNvCxnSpPr>
            <a:stCxn id="275" idx="2"/>
          </p:cNvCxnSpPr>
          <p:nvPr/>
        </p:nvCxnSpPr>
        <p:spPr>
          <a:xfrm>
            <a:off x="4572040" y="571501"/>
            <a:ext cx="36300" cy="4427700"/>
          </a:xfrm>
          <a:prstGeom prst="straightConnector1">
            <a:avLst/>
          </a:prstGeom>
          <a:noFill/>
          <a:ln w="9525" cap="flat" cmpd="sng">
            <a:solidFill>
              <a:schemeClr val="dk2"/>
            </a:solidFill>
            <a:prstDash val="solid"/>
            <a:round/>
            <a:headEnd type="none" w="med" len="med"/>
            <a:tailEnd type="none" w="med" len="med"/>
          </a:ln>
        </p:spPr>
      </p:cxnSp>
      <p:cxnSp>
        <p:nvCxnSpPr>
          <p:cNvPr id="277" name="Google Shape;277;p37"/>
          <p:cNvCxnSpPr/>
          <p:nvPr/>
        </p:nvCxnSpPr>
        <p:spPr>
          <a:xfrm>
            <a:off x="500275" y="2564288"/>
            <a:ext cx="8449200" cy="6900"/>
          </a:xfrm>
          <a:prstGeom prst="straightConnector1">
            <a:avLst/>
          </a:prstGeom>
          <a:noFill/>
          <a:ln w="9525" cap="flat" cmpd="sng">
            <a:solidFill>
              <a:schemeClr val="dk2"/>
            </a:solidFill>
            <a:prstDash val="solid"/>
            <a:round/>
            <a:headEnd type="none" w="med" len="med"/>
            <a:tailEnd type="none" w="med" len="med"/>
          </a:ln>
        </p:spPr>
      </p:cxnSp>
      <p:sp>
        <p:nvSpPr>
          <p:cNvPr id="278" name="Google Shape;278;p37"/>
          <p:cNvSpPr txBox="1"/>
          <p:nvPr/>
        </p:nvSpPr>
        <p:spPr>
          <a:xfrm>
            <a:off x="503450" y="688294"/>
            <a:ext cx="29121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u="sng">
                <a:solidFill>
                  <a:schemeClr val="dk1"/>
                </a:solidFill>
              </a:rPr>
              <a:t>Friendly Status</a:t>
            </a:r>
            <a:endParaRPr sz="1800" u="sng">
              <a:solidFill>
                <a:schemeClr val="dk1"/>
              </a:solidFill>
            </a:endParaRPr>
          </a:p>
        </p:txBody>
      </p:sp>
      <p:sp>
        <p:nvSpPr>
          <p:cNvPr id="279" name="Google Shape;279;p37"/>
          <p:cNvSpPr txBox="1"/>
          <p:nvPr/>
        </p:nvSpPr>
        <p:spPr>
          <a:xfrm>
            <a:off x="4943050" y="688294"/>
            <a:ext cx="40065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u="sng">
                <a:solidFill>
                  <a:schemeClr val="dk1"/>
                </a:solidFill>
              </a:rPr>
              <a:t>Enemy Activities and Capabilities </a:t>
            </a:r>
            <a:endParaRPr sz="1800" u="sng">
              <a:solidFill>
                <a:schemeClr val="dk1"/>
              </a:solidFill>
            </a:endParaRPr>
          </a:p>
        </p:txBody>
      </p:sp>
      <p:sp>
        <p:nvSpPr>
          <p:cNvPr id="280" name="Google Shape;280;p37"/>
          <p:cNvSpPr txBox="1"/>
          <p:nvPr/>
        </p:nvSpPr>
        <p:spPr>
          <a:xfrm>
            <a:off x="503450" y="2755631"/>
            <a:ext cx="29787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u="sng">
                <a:solidFill>
                  <a:schemeClr val="dk1"/>
                </a:solidFill>
              </a:rPr>
              <a:t>Civil Considerations</a:t>
            </a:r>
            <a:endParaRPr sz="1800" u="sng">
              <a:solidFill>
                <a:schemeClr val="dk1"/>
              </a:solidFill>
            </a:endParaRPr>
          </a:p>
        </p:txBody>
      </p:sp>
      <p:sp>
        <p:nvSpPr>
          <p:cNvPr id="281" name="Google Shape;281;p37"/>
          <p:cNvSpPr txBox="1"/>
          <p:nvPr/>
        </p:nvSpPr>
        <p:spPr>
          <a:xfrm>
            <a:off x="4943050" y="2755631"/>
            <a:ext cx="4200900" cy="431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u="sng">
                <a:solidFill>
                  <a:schemeClr val="dk1"/>
                </a:solidFill>
              </a:rPr>
              <a:t>Conclusions and recommendation (Risk)</a:t>
            </a:r>
            <a:endParaRPr sz="1600" u="sng">
              <a:solidFill>
                <a:schemeClr val="dk1"/>
              </a:solidFill>
            </a:endParaRPr>
          </a:p>
        </p:txBody>
      </p:sp>
      <p:sp>
        <p:nvSpPr>
          <p:cNvPr id="282" name="Google Shape;282;p37"/>
          <p:cNvSpPr txBox="1"/>
          <p:nvPr/>
        </p:nvSpPr>
        <p:spPr>
          <a:xfrm>
            <a:off x="240925" y="1210088"/>
            <a:ext cx="4200900" cy="10467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Clr>
                <a:schemeClr val="dk1"/>
              </a:buClr>
              <a:buSzPts val="1400"/>
              <a:buChar char="-"/>
            </a:pPr>
            <a:r>
              <a:rPr lang="en">
                <a:solidFill>
                  <a:schemeClr val="dk1"/>
                </a:solidFill>
              </a:rPr>
              <a:t>Location of BG Howards Reinforcements unknown. </a:t>
            </a:r>
            <a:endParaRPr>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40+ wounded occupying the Siege Area</a:t>
            </a:r>
            <a:endParaRPr>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Footsore and diminished after retreat </a:t>
            </a:r>
            <a:endParaRPr>
              <a:solidFill>
                <a:schemeClr val="dk1"/>
              </a:solidFill>
            </a:endParaRPr>
          </a:p>
        </p:txBody>
      </p:sp>
      <p:sp>
        <p:nvSpPr>
          <p:cNvPr id="283" name="Google Shape;283;p37"/>
          <p:cNvSpPr txBox="1"/>
          <p:nvPr/>
        </p:nvSpPr>
        <p:spPr>
          <a:xfrm>
            <a:off x="500275" y="3140213"/>
            <a:ext cx="2249700" cy="4002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Clr>
                <a:schemeClr val="dk1"/>
              </a:buClr>
              <a:buSzPts val="1400"/>
              <a:buChar char="-"/>
            </a:pPr>
            <a:r>
              <a:rPr lang="en">
                <a:solidFill>
                  <a:schemeClr val="dk1"/>
                </a:solidFill>
              </a:rPr>
              <a:t>No Change</a:t>
            </a:r>
            <a:endParaRPr>
              <a:solidFill>
                <a:schemeClr val="dk1"/>
              </a:solidFill>
            </a:endParaRPr>
          </a:p>
        </p:txBody>
      </p:sp>
      <p:sp>
        <p:nvSpPr>
          <p:cNvPr id="284" name="Google Shape;284;p37"/>
          <p:cNvSpPr txBox="1"/>
          <p:nvPr/>
        </p:nvSpPr>
        <p:spPr>
          <a:xfrm>
            <a:off x="4714675" y="1210088"/>
            <a:ext cx="4006500" cy="12621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Clr>
                <a:schemeClr val="dk1"/>
              </a:buClr>
              <a:buSzPts val="1400"/>
              <a:buChar char="-"/>
            </a:pPr>
            <a:r>
              <a:rPr lang="en">
                <a:solidFill>
                  <a:schemeClr val="dk1"/>
                </a:solidFill>
              </a:rPr>
              <a:t>10-15 Nez Perce sharpshooters held off LTC Gibbon’ entire force</a:t>
            </a:r>
            <a:endParaRPr>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Remainder of Warriors attending to tasks necessary to move the village out of Big Hole Valley</a:t>
            </a:r>
            <a:endParaRPr>
              <a:solidFill>
                <a:schemeClr val="dk1"/>
              </a:solidFill>
            </a:endParaRPr>
          </a:p>
        </p:txBody>
      </p:sp>
      <p:sp>
        <p:nvSpPr>
          <p:cNvPr id="285" name="Google Shape;285;p37"/>
          <p:cNvSpPr txBox="1"/>
          <p:nvPr/>
        </p:nvSpPr>
        <p:spPr>
          <a:xfrm>
            <a:off x="5213175" y="3101906"/>
            <a:ext cx="3562500" cy="12621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Clr>
                <a:schemeClr val="dk1"/>
              </a:buClr>
              <a:buSzPts val="1400"/>
              <a:buChar char="-"/>
            </a:pPr>
            <a:r>
              <a:rPr lang="en">
                <a:solidFill>
                  <a:schemeClr val="dk1"/>
                </a:solidFill>
              </a:rPr>
              <a:t>Wait the 12 hours until nightfall, attempt escape</a:t>
            </a:r>
            <a:endParaRPr>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Conduct a hasty maneuver against 10-15 sharpshooters</a:t>
            </a:r>
            <a:endParaRPr>
              <a:solidFill>
                <a:schemeClr val="dk1"/>
              </a:solidFill>
            </a:endParaRPr>
          </a:p>
          <a:p>
            <a:pPr marL="457200" lvl="0" indent="0" algn="l" rtl="0">
              <a:spcBef>
                <a:spcPts val="0"/>
              </a:spcBef>
              <a:spcAft>
                <a:spcPts val="0"/>
              </a:spcAft>
              <a:buNone/>
            </a:pPr>
            <a:endParaRPr>
              <a:solidFill>
                <a:schemeClr val="dk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sp>
        <p:nvSpPr>
          <p:cNvPr id="290" name="Google Shape;290;p38"/>
          <p:cNvSpPr txBox="1">
            <a:spLocks noGrp="1"/>
          </p:cNvSpPr>
          <p:nvPr>
            <p:ph type="title"/>
          </p:nvPr>
        </p:nvSpPr>
        <p:spPr>
          <a:xfrm>
            <a:off x="914400" y="214313"/>
            <a:ext cx="7315200" cy="792000"/>
          </a:xfrm>
          <a:prstGeom prst="rect">
            <a:avLst/>
          </a:prstGeom>
          <a:noFill/>
          <a:ln>
            <a:noFill/>
          </a:ln>
        </p:spPr>
        <p:txBody>
          <a:bodyPr spcFirstLastPara="1" wrap="square" lIns="45700" tIns="45700" rIns="45700" bIns="45700" anchor="ctr" anchorCtr="0">
            <a:noAutofit/>
          </a:bodyPr>
          <a:lstStyle/>
          <a:p>
            <a:pPr marL="0" lvl="0" indent="0" algn="ctr" rtl="0">
              <a:lnSpc>
                <a:spcPct val="100000"/>
              </a:lnSpc>
              <a:spcBef>
                <a:spcPts val="0"/>
              </a:spcBef>
              <a:spcAft>
                <a:spcPts val="0"/>
              </a:spcAft>
              <a:buClr>
                <a:schemeClr val="dk1"/>
              </a:buClr>
              <a:buSzPts val="1800"/>
              <a:buNone/>
            </a:pPr>
            <a:r>
              <a:rPr lang="en" sz="2000">
                <a:solidFill>
                  <a:srgbClr val="72243D"/>
                </a:solidFill>
              </a:rPr>
              <a:t>Cadet Vignette Assignments</a:t>
            </a:r>
            <a:endParaRPr sz="2000">
              <a:solidFill>
                <a:srgbClr val="72243D"/>
              </a:solidFill>
            </a:endParaRPr>
          </a:p>
          <a:p>
            <a:pPr marL="0" lvl="0" indent="0" algn="ctr" rtl="0">
              <a:lnSpc>
                <a:spcPct val="100000"/>
              </a:lnSpc>
              <a:spcBef>
                <a:spcPts val="0"/>
              </a:spcBef>
              <a:spcAft>
                <a:spcPts val="0"/>
              </a:spcAft>
              <a:buClr>
                <a:schemeClr val="dk1"/>
              </a:buClr>
              <a:buSzPts val="1800"/>
              <a:buNone/>
            </a:pPr>
            <a:r>
              <a:rPr lang="en" sz="2000">
                <a:solidFill>
                  <a:srgbClr val="72243D"/>
                </a:solidFill>
              </a:rPr>
              <a:t>Lessons Learned</a:t>
            </a:r>
            <a:endParaRPr sz="2000">
              <a:solidFill>
                <a:srgbClr val="72243D"/>
              </a:solidFill>
            </a:endParaRPr>
          </a:p>
          <a:p>
            <a:pPr marL="0" lvl="0" indent="0" algn="ctr" rtl="0">
              <a:lnSpc>
                <a:spcPct val="100000"/>
              </a:lnSpc>
              <a:spcBef>
                <a:spcPts val="0"/>
              </a:spcBef>
              <a:spcAft>
                <a:spcPts val="0"/>
              </a:spcAft>
              <a:buClr>
                <a:schemeClr val="dk1"/>
              </a:buClr>
              <a:buSzPts val="1800"/>
              <a:buNone/>
            </a:pPr>
            <a:r>
              <a:rPr lang="en" sz="2000">
                <a:solidFill>
                  <a:srgbClr val="72243D"/>
                </a:solidFill>
              </a:rPr>
              <a:t>Group 6</a:t>
            </a:r>
            <a:endParaRPr sz="2000">
              <a:solidFill>
                <a:srgbClr val="72243D"/>
              </a:solidFill>
            </a:endParaRPr>
          </a:p>
        </p:txBody>
      </p:sp>
      <p:sp>
        <p:nvSpPr>
          <p:cNvPr id="291" name="Google Shape;291;p38"/>
          <p:cNvSpPr txBox="1"/>
          <p:nvPr/>
        </p:nvSpPr>
        <p:spPr>
          <a:xfrm>
            <a:off x="830575" y="1055293"/>
            <a:ext cx="7810500" cy="3200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400" dirty="0">
                <a:solidFill>
                  <a:schemeClr val="dk1"/>
                </a:solidFill>
              </a:rPr>
              <a:t>30 minutes PMESII-PT analysis</a:t>
            </a:r>
            <a:endParaRPr sz="2400" dirty="0">
              <a:solidFill>
                <a:schemeClr val="dk1"/>
              </a:solidFill>
            </a:endParaRPr>
          </a:p>
          <a:p>
            <a:pPr marL="0" lvl="0" indent="0" algn="l" rtl="0">
              <a:spcBef>
                <a:spcPts val="0"/>
              </a:spcBef>
              <a:spcAft>
                <a:spcPts val="0"/>
              </a:spcAft>
              <a:buNone/>
            </a:pPr>
            <a:endParaRPr sz="1800" dirty="0">
              <a:solidFill>
                <a:schemeClr val="dk1"/>
              </a:solidFill>
            </a:endParaRPr>
          </a:p>
          <a:p>
            <a:pPr marL="0" lvl="0" indent="0" algn="l" rtl="0">
              <a:spcBef>
                <a:spcPts val="0"/>
              </a:spcBef>
              <a:spcAft>
                <a:spcPts val="0"/>
              </a:spcAft>
              <a:buNone/>
            </a:pPr>
            <a:r>
              <a:rPr lang="en" sz="1800" dirty="0">
                <a:solidFill>
                  <a:schemeClr val="dk1"/>
                </a:solidFill>
              </a:rPr>
              <a:t>Describe the changes to the political landscape following the battle of the Big Hole(P). Briefly explain the key campaign notes after the Battle of the Big Hole to include surrender and extradition of the Nez Perce (M).  What was the economic impact of subduing the Nez Perce across the western Montana region (E), and the corresponding social effects on both populations in the area (S). Who controlled the narrative of the events that transpired at the Big Hole Battle, and what was the effect on perception of both sides (I). With hostilities subdued, what major infrastructure development proceeded in 1878 (I)? What were the lessons learned during the actual Battle? What intelligence was available to each side? Was their assessment of their opponents accurate? With the information they had at the time, were the decisions they made defendable?  </a:t>
            </a:r>
            <a:endParaRPr sz="1800" dirty="0">
              <a:solidFill>
                <a:schemeClr val="dk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95"/>
        <p:cNvGrpSpPr/>
        <p:nvPr/>
      </p:nvGrpSpPr>
      <p:grpSpPr>
        <a:xfrm>
          <a:off x="0" y="0"/>
          <a:ext cx="0" cy="0"/>
          <a:chOff x="0" y="0"/>
          <a:chExt cx="0" cy="0"/>
        </a:xfrm>
      </p:grpSpPr>
      <p:graphicFrame>
        <p:nvGraphicFramePr>
          <p:cNvPr id="296" name="Google Shape;296;p39"/>
          <p:cNvGraphicFramePr/>
          <p:nvPr/>
        </p:nvGraphicFramePr>
        <p:xfrm>
          <a:off x="161100" y="59438"/>
          <a:ext cx="8821800" cy="4471185"/>
        </p:xfrm>
        <a:graphic>
          <a:graphicData uri="http://schemas.openxmlformats.org/drawingml/2006/table">
            <a:tbl>
              <a:tblPr>
                <a:noFill/>
                <a:tableStyleId>{EA792E2D-B54D-4D8D-A0FE-D416C76E0C79}</a:tableStyleId>
              </a:tblPr>
              <a:tblGrid>
                <a:gridCol w="5946325">
                  <a:extLst>
                    <a:ext uri="{9D8B030D-6E8A-4147-A177-3AD203B41FA5}">
                      <a16:colId xmlns:a16="http://schemas.microsoft.com/office/drawing/2014/main" val="20000"/>
                    </a:ext>
                  </a:extLst>
                </a:gridCol>
                <a:gridCol w="2875475">
                  <a:extLst>
                    <a:ext uri="{9D8B030D-6E8A-4147-A177-3AD203B41FA5}">
                      <a16:colId xmlns:a16="http://schemas.microsoft.com/office/drawing/2014/main" val="20001"/>
                    </a:ext>
                  </a:extLst>
                </a:gridCol>
              </a:tblGrid>
              <a:tr h="419525">
                <a:tc gridSpan="2">
                  <a:txBody>
                    <a:bodyPr/>
                    <a:lstStyle/>
                    <a:p>
                      <a:pPr marL="0" lvl="0" indent="0" algn="ctr" rtl="0">
                        <a:lnSpc>
                          <a:spcPct val="115000"/>
                        </a:lnSpc>
                        <a:spcBef>
                          <a:spcPts val="900"/>
                        </a:spcBef>
                        <a:spcAft>
                          <a:spcPts val="0"/>
                        </a:spcAft>
                        <a:buNone/>
                      </a:pPr>
                      <a:r>
                        <a:rPr lang="en" sz="1500" b="1"/>
                        <a:t>Source Abbreviations</a:t>
                      </a:r>
                      <a:endParaRPr sz="1500" b="1"/>
                    </a:p>
                  </a:txBody>
                  <a:tcPr marL="68575" marR="68575" marT="68575" marB="68575">
                    <a:lnL w="8475" cap="flat" cmpd="sng">
                      <a:solidFill>
                        <a:srgbClr val="000000"/>
                      </a:solidFill>
                      <a:prstDash val="solid"/>
                      <a:round/>
                      <a:headEnd type="none" w="sm" len="sm"/>
                      <a:tailEnd type="none" w="sm" len="sm"/>
                    </a:lnL>
                    <a:lnR w="8475" cap="flat" cmpd="sng">
                      <a:solidFill>
                        <a:srgbClr val="000000"/>
                      </a:solidFill>
                      <a:prstDash val="solid"/>
                      <a:round/>
                      <a:headEnd type="none" w="sm" len="sm"/>
                      <a:tailEnd type="none" w="sm" len="sm"/>
                    </a:lnR>
                    <a:lnT w="8475" cap="flat" cmpd="sng">
                      <a:solidFill>
                        <a:srgbClr val="000000"/>
                      </a:solidFill>
                      <a:prstDash val="solid"/>
                      <a:round/>
                      <a:headEnd type="none" w="sm" len="sm"/>
                      <a:tailEnd type="none" w="sm" len="sm"/>
                    </a:lnT>
                    <a:lnB w="8475" cap="flat" cmpd="sng">
                      <a:solidFill>
                        <a:srgbClr val="000000"/>
                      </a:solidFill>
                      <a:prstDash val="solid"/>
                      <a:round/>
                      <a:headEnd type="none" w="sm" len="sm"/>
                      <a:tailEnd type="none" w="sm" len="sm"/>
                    </a:lnB>
                  </a:tcPr>
                </a:tc>
                <a:tc hMerge="1">
                  <a:txBody>
                    <a:bodyPr/>
                    <a:lstStyle/>
                    <a:p>
                      <a:endParaRPr lang="en-US"/>
                    </a:p>
                  </a:txBody>
                  <a:tcPr/>
                </a:tc>
                <a:extLst>
                  <a:ext uri="{0D108BD9-81ED-4DB2-BD59-A6C34878D82A}">
                    <a16:rowId xmlns:a16="http://schemas.microsoft.com/office/drawing/2014/main" val="10000"/>
                  </a:ext>
                </a:extLst>
              </a:tr>
              <a:tr h="191150">
                <a:tc>
                  <a:txBody>
                    <a:bodyPr/>
                    <a:lstStyle/>
                    <a:p>
                      <a:pPr marL="0" lvl="0" indent="0" algn="l" rtl="0">
                        <a:lnSpc>
                          <a:spcPct val="115000"/>
                        </a:lnSpc>
                        <a:spcBef>
                          <a:spcPts val="900"/>
                        </a:spcBef>
                        <a:spcAft>
                          <a:spcPts val="0"/>
                        </a:spcAft>
                        <a:buNone/>
                      </a:pPr>
                      <a:r>
                        <a:rPr lang="en" sz="800" b="1"/>
                        <a:t>Harper’s Weekly- Gibbon, John</a:t>
                      </a:r>
                      <a:endParaRPr sz="800" b="1"/>
                    </a:p>
                  </a:txBody>
                  <a:tcPr marL="68575" marR="68575" marT="68575" marB="68575">
                    <a:lnL w="8475" cap="flat" cmpd="sng">
                      <a:solidFill>
                        <a:srgbClr val="000000"/>
                      </a:solidFill>
                      <a:prstDash val="solid"/>
                      <a:round/>
                      <a:headEnd type="none" w="sm" len="sm"/>
                      <a:tailEnd type="none" w="sm" len="sm"/>
                    </a:lnL>
                    <a:lnR w="8475" cap="flat" cmpd="sng">
                      <a:solidFill>
                        <a:srgbClr val="000000"/>
                      </a:solidFill>
                      <a:prstDash val="solid"/>
                      <a:round/>
                      <a:headEnd type="none" w="sm" len="sm"/>
                      <a:tailEnd type="none" w="sm" len="sm"/>
                    </a:lnR>
                    <a:lnT w="8475" cap="flat" cmpd="sng">
                      <a:solidFill>
                        <a:srgbClr val="000000"/>
                      </a:solidFill>
                      <a:prstDash val="solid"/>
                      <a:round/>
                      <a:headEnd type="none" w="sm" len="sm"/>
                      <a:tailEnd type="none" w="sm" len="sm"/>
                    </a:lnT>
                    <a:lnB w="8475" cap="flat" cmpd="sng">
                      <a:solidFill>
                        <a:srgbClr val="000000"/>
                      </a:solidFill>
                      <a:prstDash val="solid"/>
                      <a:round/>
                      <a:headEnd type="none" w="sm" len="sm"/>
                      <a:tailEnd type="none" w="sm" len="sm"/>
                    </a:lnB>
                  </a:tcPr>
                </a:tc>
                <a:tc>
                  <a:txBody>
                    <a:bodyPr/>
                    <a:lstStyle/>
                    <a:p>
                      <a:pPr marL="0" lvl="0" indent="0" algn="l" rtl="0">
                        <a:lnSpc>
                          <a:spcPct val="115000"/>
                        </a:lnSpc>
                        <a:spcBef>
                          <a:spcPts val="900"/>
                        </a:spcBef>
                        <a:spcAft>
                          <a:spcPts val="0"/>
                        </a:spcAft>
                        <a:buNone/>
                      </a:pPr>
                      <a:r>
                        <a:rPr lang="en" sz="800" b="1"/>
                        <a:t>Gibbon</a:t>
                      </a:r>
                      <a:endParaRPr sz="800" b="1"/>
                    </a:p>
                  </a:txBody>
                  <a:tcPr marL="68575" marR="68575" marT="68575" marB="68575">
                    <a:lnL w="8475" cap="flat" cmpd="sng">
                      <a:solidFill>
                        <a:srgbClr val="000000"/>
                      </a:solidFill>
                      <a:prstDash val="solid"/>
                      <a:round/>
                      <a:headEnd type="none" w="sm" len="sm"/>
                      <a:tailEnd type="none" w="sm" len="sm"/>
                    </a:lnL>
                    <a:lnR w="8475" cap="flat" cmpd="sng">
                      <a:solidFill>
                        <a:srgbClr val="000000"/>
                      </a:solidFill>
                      <a:prstDash val="solid"/>
                      <a:round/>
                      <a:headEnd type="none" w="sm" len="sm"/>
                      <a:tailEnd type="none" w="sm" len="sm"/>
                    </a:lnR>
                    <a:lnT w="8475" cap="flat" cmpd="sng">
                      <a:solidFill>
                        <a:srgbClr val="000000"/>
                      </a:solidFill>
                      <a:prstDash val="solid"/>
                      <a:round/>
                      <a:headEnd type="none" w="sm" len="sm"/>
                      <a:tailEnd type="none" w="sm" len="sm"/>
                    </a:lnT>
                    <a:lnB w="847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372925">
                <a:tc>
                  <a:txBody>
                    <a:bodyPr/>
                    <a:lstStyle/>
                    <a:p>
                      <a:pPr marL="0" lvl="0" indent="0" algn="l" rtl="0">
                        <a:lnSpc>
                          <a:spcPct val="115000"/>
                        </a:lnSpc>
                        <a:spcBef>
                          <a:spcPts val="900"/>
                        </a:spcBef>
                        <a:spcAft>
                          <a:spcPts val="0"/>
                        </a:spcAft>
                        <a:buNone/>
                      </a:pPr>
                      <a:r>
                        <a:rPr lang="en" sz="800" b="1"/>
                        <a:t>Haines, Aubrey L. Battle of the Big Hole</a:t>
                      </a:r>
                      <a:endParaRPr sz="800" b="1"/>
                    </a:p>
                  </a:txBody>
                  <a:tcPr marL="68575" marR="68575" marT="68575" marB="68575">
                    <a:lnL w="8475" cap="flat" cmpd="sng">
                      <a:solidFill>
                        <a:srgbClr val="000000"/>
                      </a:solidFill>
                      <a:prstDash val="solid"/>
                      <a:round/>
                      <a:headEnd type="none" w="sm" len="sm"/>
                      <a:tailEnd type="none" w="sm" len="sm"/>
                    </a:lnL>
                    <a:lnR w="8475" cap="flat" cmpd="sng">
                      <a:solidFill>
                        <a:srgbClr val="000000"/>
                      </a:solidFill>
                      <a:prstDash val="solid"/>
                      <a:round/>
                      <a:headEnd type="none" w="sm" len="sm"/>
                      <a:tailEnd type="none" w="sm" len="sm"/>
                    </a:lnR>
                    <a:lnT w="8475" cap="flat" cmpd="sng">
                      <a:solidFill>
                        <a:srgbClr val="000000"/>
                      </a:solidFill>
                      <a:prstDash val="solid"/>
                      <a:round/>
                      <a:headEnd type="none" w="sm" len="sm"/>
                      <a:tailEnd type="none" w="sm" len="sm"/>
                    </a:lnT>
                    <a:lnB w="8475" cap="flat" cmpd="sng">
                      <a:solidFill>
                        <a:srgbClr val="000000"/>
                      </a:solidFill>
                      <a:prstDash val="solid"/>
                      <a:round/>
                      <a:headEnd type="none" w="sm" len="sm"/>
                      <a:tailEnd type="none" w="sm" len="sm"/>
                    </a:lnB>
                  </a:tcPr>
                </a:tc>
                <a:tc>
                  <a:txBody>
                    <a:bodyPr/>
                    <a:lstStyle/>
                    <a:p>
                      <a:pPr marL="0" lvl="0" indent="0" algn="l" rtl="0">
                        <a:lnSpc>
                          <a:spcPct val="115000"/>
                        </a:lnSpc>
                        <a:spcBef>
                          <a:spcPts val="900"/>
                        </a:spcBef>
                        <a:spcAft>
                          <a:spcPts val="0"/>
                        </a:spcAft>
                        <a:buNone/>
                      </a:pPr>
                      <a:r>
                        <a:rPr lang="en" sz="800" b="1"/>
                        <a:t>Haines</a:t>
                      </a:r>
                      <a:endParaRPr sz="800" b="1"/>
                    </a:p>
                  </a:txBody>
                  <a:tcPr marL="68575" marR="68575" marT="68575" marB="68575">
                    <a:lnL w="8475" cap="flat" cmpd="sng">
                      <a:solidFill>
                        <a:srgbClr val="000000"/>
                      </a:solidFill>
                      <a:prstDash val="solid"/>
                      <a:round/>
                      <a:headEnd type="none" w="sm" len="sm"/>
                      <a:tailEnd type="none" w="sm" len="sm"/>
                    </a:lnL>
                    <a:lnR w="8475" cap="flat" cmpd="sng">
                      <a:solidFill>
                        <a:srgbClr val="000000"/>
                      </a:solidFill>
                      <a:prstDash val="solid"/>
                      <a:round/>
                      <a:headEnd type="none" w="sm" len="sm"/>
                      <a:tailEnd type="none" w="sm" len="sm"/>
                    </a:lnR>
                    <a:lnT w="8475" cap="flat" cmpd="sng">
                      <a:solidFill>
                        <a:srgbClr val="000000"/>
                      </a:solidFill>
                      <a:prstDash val="solid"/>
                      <a:round/>
                      <a:headEnd type="none" w="sm" len="sm"/>
                      <a:tailEnd type="none" w="sm" len="sm"/>
                    </a:lnT>
                    <a:lnB w="8475"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201825">
                <a:tc>
                  <a:txBody>
                    <a:bodyPr/>
                    <a:lstStyle/>
                    <a:p>
                      <a:pPr marL="0" lvl="0" indent="0" algn="l" rtl="0">
                        <a:lnSpc>
                          <a:spcPct val="115000"/>
                        </a:lnSpc>
                        <a:spcBef>
                          <a:spcPts val="900"/>
                        </a:spcBef>
                        <a:spcAft>
                          <a:spcPts val="0"/>
                        </a:spcAft>
                        <a:buNone/>
                      </a:pPr>
                      <a:r>
                        <a:rPr lang="en" sz="800" b="1"/>
                        <a:t>Greene, Jerome A</a:t>
                      </a:r>
                      <a:endParaRPr sz="800" b="1"/>
                    </a:p>
                  </a:txBody>
                  <a:tcPr marL="68575" marR="68575" marT="68575" marB="68575">
                    <a:lnL w="8475" cap="flat" cmpd="sng">
                      <a:solidFill>
                        <a:srgbClr val="000000"/>
                      </a:solidFill>
                      <a:prstDash val="solid"/>
                      <a:round/>
                      <a:headEnd type="none" w="sm" len="sm"/>
                      <a:tailEnd type="none" w="sm" len="sm"/>
                    </a:lnL>
                    <a:lnR w="8475" cap="flat" cmpd="sng">
                      <a:solidFill>
                        <a:srgbClr val="000000"/>
                      </a:solidFill>
                      <a:prstDash val="solid"/>
                      <a:round/>
                      <a:headEnd type="none" w="sm" len="sm"/>
                      <a:tailEnd type="none" w="sm" len="sm"/>
                    </a:lnR>
                    <a:lnT w="8475" cap="flat" cmpd="sng">
                      <a:solidFill>
                        <a:srgbClr val="000000"/>
                      </a:solidFill>
                      <a:prstDash val="solid"/>
                      <a:round/>
                      <a:headEnd type="none" w="sm" len="sm"/>
                      <a:tailEnd type="none" w="sm" len="sm"/>
                    </a:lnT>
                    <a:lnB w="8475" cap="flat" cmpd="sng">
                      <a:solidFill>
                        <a:srgbClr val="000000"/>
                      </a:solidFill>
                      <a:prstDash val="solid"/>
                      <a:round/>
                      <a:headEnd type="none" w="sm" len="sm"/>
                      <a:tailEnd type="none" w="sm" len="sm"/>
                    </a:lnB>
                  </a:tcPr>
                </a:tc>
                <a:tc>
                  <a:txBody>
                    <a:bodyPr/>
                    <a:lstStyle/>
                    <a:p>
                      <a:pPr marL="0" lvl="0" indent="0" algn="l" rtl="0">
                        <a:lnSpc>
                          <a:spcPct val="115000"/>
                        </a:lnSpc>
                        <a:spcBef>
                          <a:spcPts val="900"/>
                        </a:spcBef>
                        <a:spcAft>
                          <a:spcPts val="0"/>
                        </a:spcAft>
                        <a:buNone/>
                      </a:pPr>
                      <a:r>
                        <a:rPr lang="en" sz="800" b="1"/>
                        <a:t>Greene</a:t>
                      </a:r>
                      <a:endParaRPr sz="800" b="1"/>
                    </a:p>
                  </a:txBody>
                  <a:tcPr marL="68575" marR="68575" marT="68575" marB="68575">
                    <a:lnL w="8475" cap="flat" cmpd="sng">
                      <a:solidFill>
                        <a:srgbClr val="000000"/>
                      </a:solidFill>
                      <a:prstDash val="solid"/>
                      <a:round/>
                      <a:headEnd type="none" w="sm" len="sm"/>
                      <a:tailEnd type="none" w="sm" len="sm"/>
                    </a:lnL>
                    <a:lnR w="8475" cap="flat" cmpd="sng">
                      <a:solidFill>
                        <a:srgbClr val="000000"/>
                      </a:solidFill>
                      <a:prstDash val="solid"/>
                      <a:round/>
                      <a:headEnd type="none" w="sm" len="sm"/>
                      <a:tailEnd type="none" w="sm" len="sm"/>
                    </a:lnR>
                    <a:lnT w="8475" cap="flat" cmpd="sng">
                      <a:solidFill>
                        <a:srgbClr val="000000"/>
                      </a:solidFill>
                      <a:prstDash val="solid"/>
                      <a:round/>
                      <a:headEnd type="none" w="sm" len="sm"/>
                      <a:tailEnd type="none" w="sm" len="sm"/>
                    </a:lnT>
                    <a:lnB w="8475"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442000">
                <a:tc>
                  <a:txBody>
                    <a:bodyPr/>
                    <a:lstStyle/>
                    <a:p>
                      <a:pPr marL="0" lvl="0" indent="0" algn="l" rtl="0">
                        <a:lnSpc>
                          <a:spcPct val="115000"/>
                        </a:lnSpc>
                        <a:spcBef>
                          <a:spcPts val="900"/>
                        </a:spcBef>
                        <a:spcAft>
                          <a:spcPts val="0"/>
                        </a:spcAft>
                        <a:buNone/>
                      </a:pPr>
                      <a:r>
                        <a:rPr lang="en" sz="800" b="1"/>
                        <a:t>Woodruff- Battle of the Big Hole</a:t>
                      </a:r>
                      <a:endParaRPr sz="800" b="1"/>
                    </a:p>
                  </a:txBody>
                  <a:tcPr marL="68575" marR="68575" marT="68575" marB="68575">
                    <a:lnL w="8475" cap="flat" cmpd="sng">
                      <a:solidFill>
                        <a:srgbClr val="000000"/>
                      </a:solidFill>
                      <a:prstDash val="solid"/>
                      <a:round/>
                      <a:headEnd type="none" w="sm" len="sm"/>
                      <a:tailEnd type="none" w="sm" len="sm"/>
                    </a:lnL>
                    <a:lnR w="8475" cap="flat" cmpd="sng">
                      <a:solidFill>
                        <a:srgbClr val="000000"/>
                      </a:solidFill>
                      <a:prstDash val="solid"/>
                      <a:round/>
                      <a:headEnd type="none" w="sm" len="sm"/>
                      <a:tailEnd type="none" w="sm" len="sm"/>
                    </a:lnR>
                    <a:lnT w="8475" cap="flat" cmpd="sng">
                      <a:solidFill>
                        <a:srgbClr val="000000"/>
                      </a:solidFill>
                      <a:prstDash val="solid"/>
                      <a:round/>
                      <a:headEnd type="none" w="sm" len="sm"/>
                      <a:tailEnd type="none" w="sm" len="sm"/>
                    </a:lnT>
                    <a:lnB w="8475" cap="flat" cmpd="sng">
                      <a:solidFill>
                        <a:srgbClr val="000000"/>
                      </a:solidFill>
                      <a:prstDash val="solid"/>
                      <a:round/>
                      <a:headEnd type="none" w="sm" len="sm"/>
                      <a:tailEnd type="none" w="sm" len="sm"/>
                    </a:lnB>
                  </a:tcPr>
                </a:tc>
                <a:tc>
                  <a:txBody>
                    <a:bodyPr/>
                    <a:lstStyle/>
                    <a:p>
                      <a:pPr marL="0" lvl="0" indent="0" algn="l" rtl="0">
                        <a:lnSpc>
                          <a:spcPct val="115000"/>
                        </a:lnSpc>
                        <a:spcBef>
                          <a:spcPts val="900"/>
                        </a:spcBef>
                        <a:spcAft>
                          <a:spcPts val="0"/>
                        </a:spcAft>
                        <a:buNone/>
                      </a:pPr>
                      <a:r>
                        <a:rPr lang="en" sz="800" b="1"/>
                        <a:t>Woodruff</a:t>
                      </a:r>
                      <a:endParaRPr sz="800" b="1"/>
                    </a:p>
                  </a:txBody>
                  <a:tcPr marL="68575" marR="68575" marT="68575" marB="68575">
                    <a:lnL w="8475" cap="flat" cmpd="sng">
                      <a:solidFill>
                        <a:srgbClr val="000000"/>
                      </a:solidFill>
                      <a:prstDash val="solid"/>
                      <a:round/>
                      <a:headEnd type="none" w="sm" len="sm"/>
                      <a:tailEnd type="none" w="sm" len="sm"/>
                    </a:lnL>
                    <a:lnR w="8475" cap="flat" cmpd="sng">
                      <a:solidFill>
                        <a:srgbClr val="000000"/>
                      </a:solidFill>
                      <a:prstDash val="solid"/>
                      <a:round/>
                      <a:headEnd type="none" w="sm" len="sm"/>
                      <a:tailEnd type="none" w="sm" len="sm"/>
                    </a:lnR>
                    <a:lnT w="8475" cap="flat" cmpd="sng">
                      <a:solidFill>
                        <a:srgbClr val="000000"/>
                      </a:solidFill>
                      <a:prstDash val="solid"/>
                      <a:round/>
                      <a:headEnd type="none" w="sm" len="sm"/>
                      <a:tailEnd type="none" w="sm" len="sm"/>
                    </a:lnT>
                    <a:lnB w="8475" cap="flat" cmpd="sng">
                      <a:solidFill>
                        <a:srgbClr val="000000"/>
                      </a:solidFill>
                      <a:prstDash val="solid"/>
                      <a:round/>
                      <a:headEnd type="none" w="sm" len="sm"/>
                      <a:tailEnd type="none" w="sm" len="sm"/>
                    </a:lnB>
                  </a:tcPr>
                </a:tc>
                <a:extLst>
                  <a:ext uri="{0D108BD9-81ED-4DB2-BD59-A6C34878D82A}">
                    <a16:rowId xmlns:a16="http://schemas.microsoft.com/office/drawing/2014/main" val="10004"/>
                  </a:ext>
                </a:extLst>
              </a:tr>
              <a:tr h="250550">
                <a:tc>
                  <a:txBody>
                    <a:bodyPr/>
                    <a:lstStyle/>
                    <a:p>
                      <a:pPr marL="0" lvl="0" indent="0" algn="l" rtl="0">
                        <a:lnSpc>
                          <a:spcPct val="115000"/>
                        </a:lnSpc>
                        <a:spcBef>
                          <a:spcPts val="900"/>
                        </a:spcBef>
                        <a:spcAft>
                          <a:spcPts val="0"/>
                        </a:spcAft>
                        <a:buNone/>
                      </a:pPr>
                      <a:r>
                        <a:rPr lang="en" sz="800" b="1"/>
                        <a:t>Scott, Douglas D. A sharp little affair</a:t>
                      </a:r>
                      <a:endParaRPr sz="800" b="1"/>
                    </a:p>
                  </a:txBody>
                  <a:tcPr marL="68575" marR="68575" marT="68575" marB="68575">
                    <a:lnL w="8475" cap="flat" cmpd="sng">
                      <a:solidFill>
                        <a:srgbClr val="000000"/>
                      </a:solidFill>
                      <a:prstDash val="solid"/>
                      <a:round/>
                      <a:headEnd type="none" w="sm" len="sm"/>
                      <a:tailEnd type="none" w="sm" len="sm"/>
                    </a:lnL>
                    <a:lnR w="8475" cap="flat" cmpd="sng">
                      <a:solidFill>
                        <a:srgbClr val="000000"/>
                      </a:solidFill>
                      <a:prstDash val="solid"/>
                      <a:round/>
                      <a:headEnd type="none" w="sm" len="sm"/>
                      <a:tailEnd type="none" w="sm" len="sm"/>
                    </a:lnR>
                    <a:lnT w="8475" cap="flat" cmpd="sng">
                      <a:solidFill>
                        <a:srgbClr val="000000"/>
                      </a:solidFill>
                      <a:prstDash val="solid"/>
                      <a:round/>
                      <a:headEnd type="none" w="sm" len="sm"/>
                      <a:tailEnd type="none" w="sm" len="sm"/>
                    </a:lnT>
                    <a:lnB w="8475" cap="flat" cmpd="sng">
                      <a:solidFill>
                        <a:srgbClr val="000000"/>
                      </a:solidFill>
                      <a:prstDash val="solid"/>
                      <a:round/>
                      <a:headEnd type="none" w="sm" len="sm"/>
                      <a:tailEnd type="none" w="sm" len="sm"/>
                    </a:lnB>
                  </a:tcPr>
                </a:tc>
                <a:tc>
                  <a:txBody>
                    <a:bodyPr/>
                    <a:lstStyle/>
                    <a:p>
                      <a:pPr marL="0" lvl="0" indent="0" algn="l" rtl="0">
                        <a:lnSpc>
                          <a:spcPct val="115000"/>
                        </a:lnSpc>
                        <a:spcBef>
                          <a:spcPts val="900"/>
                        </a:spcBef>
                        <a:spcAft>
                          <a:spcPts val="0"/>
                        </a:spcAft>
                        <a:buNone/>
                      </a:pPr>
                      <a:r>
                        <a:rPr lang="en" sz="800" b="1"/>
                        <a:t>Sharp</a:t>
                      </a:r>
                      <a:endParaRPr sz="800" b="1"/>
                    </a:p>
                  </a:txBody>
                  <a:tcPr marL="68575" marR="68575" marT="68575" marB="68575">
                    <a:lnL w="8475" cap="flat" cmpd="sng">
                      <a:solidFill>
                        <a:srgbClr val="000000"/>
                      </a:solidFill>
                      <a:prstDash val="solid"/>
                      <a:round/>
                      <a:headEnd type="none" w="sm" len="sm"/>
                      <a:tailEnd type="none" w="sm" len="sm"/>
                    </a:lnL>
                    <a:lnR w="8475" cap="flat" cmpd="sng">
                      <a:solidFill>
                        <a:srgbClr val="000000"/>
                      </a:solidFill>
                      <a:prstDash val="solid"/>
                      <a:round/>
                      <a:headEnd type="none" w="sm" len="sm"/>
                      <a:tailEnd type="none" w="sm" len="sm"/>
                    </a:lnR>
                    <a:lnT w="8475" cap="flat" cmpd="sng">
                      <a:solidFill>
                        <a:srgbClr val="000000"/>
                      </a:solidFill>
                      <a:prstDash val="solid"/>
                      <a:round/>
                      <a:headEnd type="none" w="sm" len="sm"/>
                      <a:tailEnd type="none" w="sm" len="sm"/>
                    </a:lnT>
                    <a:lnB w="8475" cap="flat" cmpd="sng">
                      <a:solidFill>
                        <a:srgbClr val="000000"/>
                      </a:solidFill>
                      <a:prstDash val="solid"/>
                      <a:round/>
                      <a:headEnd type="none" w="sm" len="sm"/>
                      <a:tailEnd type="none" w="sm" len="sm"/>
                    </a:lnB>
                  </a:tcPr>
                </a:tc>
                <a:extLst>
                  <a:ext uri="{0D108BD9-81ED-4DB2-BD59-A6C34878D82A}">
                    <a16:rowId xmlns:a16="http://schemas.microsoft.com/office/drawing/2014/main" val="10005"/>
                  </a:ext>
                </a:extLst>
              </a:tr>
              <a:tr h="415625">
                <a:tc>
                  <a:txBody>
                    <a:bodyPr/>
                    <a:lstStyle/>
                    <a:p>
                      <a:pPr marL="0" lvl="0" indent="0" algn="l" rtl="0">
                        <a:lnSpc>
                          <a:spcPct val="115000"/>
                        </a:lnSpc>
                        <a:spcBef>
                          <a:spcPts val="900"/>
                        </a:spcBef>
                        <a:spcAft>
                          <a:spcPts val="0"/>
                        </a:spcAft>
                        <a:buNone/>
                      </a:pPr>
                      <a:r>
                        <a:rPr lang="en" sz="800" b="1"/>
                        <a:t>Woodruff- Letters From the Big Hole</a:t>
                      </a:r>
                      <a:endParaRPr sz="800" b="1"/>
                    </a:p>
                  </a:txBody>
                  <a:tcPr marL="68575" marR="68575" marT="68575" marB="68575">
                    <a:lnL w="8475" cap="flat" cmpd="sng">
                      <a:solidFill>
                        <a:srgbClr val="000000"/>
                      </a:solidFill>
                      <a:prstDash val="solid"/>
                      <a:round/>
                      <a:headEnd type="none" w="sm" len="sm"/>
                      <a:tailEnd type="none" w="sm" len="sm"/>
                    </a:lnL>
                    <a:lnR w="8475" cap="flat" cmpd="sng">
                      <a:solidFill>
                        <a:srgbClr val="000000"/>
                      </a:solidFill>
                      <a:prstDash val="solid"/>
                      <a:round/>
                      <a:headEnd type="none" w="sm" len="sm"/>
                      <a:tailEnd type="none" w="sm" len="sm"/>
                    </a:lnR>
                    <a:lnT w="8475" cap="flat" cmpd="sng">
                      <a:solidFill>
                        <a:srgbClr val="000000"/>
                      </a:solidFill>
                      <a:prstDash val="solid"/>
                      <a:round/>
                      <a:headEnd type="none" w="sm" len="sm"/>
                      <a:tailEnd type="none" w="sm" len="sm"/>
                    </a:lnT>
                    <a:lnB w="8475" cap="flat" cmpd="sng">
                      <a:solidFill>
                        <a:srgbClr val="000000"/>
                      </a:solidFill>
                      <a:prstDash val="solid"/>
                      <a:round/>
                      <a:headEnd type="none" w="sm" len="sm"/>
                      <a:tailEnd type="none" w="sm" len="sm"/>
                    </a:lnB>
                  </a:tcPr>
                </a:tc>
                <a:tc>
                  <a:txBody>
                    <a:bodyPr/>
                    <a:lstStyle/>
                    <a:p>
                      <a:pPr marL="0" lvl="0" indent="0" algn="l" rtl="0">
                        <a:lnSpc>
                          <a:spcPct val="115000"/>
                        </a:lnSpc>
                        <a:spcBef>
                          <a:spcPts val="900"/>
                        </a:spcBef>
                        <a:spcAft>
                          <a:spcPts val="0"/>
                        </a:spcAft>
                        <a:buNone/>
                      </a:pPr>
                      <a:r>
                        <a:rPr lang="en" sz="800" b="1"/>
                        <a:t>Woodruff-letter</a:t>
                      </a:r>
                      <a:endParaRPr sz="800" b="1"/>
                    </a:p>
                  </a:txBody>
                  <a:tcPr marL="68575" marR="68575" marT="68575" marB="68575">
                    <a:lnL w="8475" cap="flat" cmpd="sng">
                      <a:solidFill>
                        <a:srgbClr val="000000"/>
                      </a:solidFill>
                      <a:prstDash val="solid"/>
                      <a:round/>
                      <a:headEnd type="none" w="sm" len="sm"/>
                      <a:tailEnd type="none" w="sm" len="sm"/>
                    </a:lnL>
                    <a:lnR w="8475" cap="flat" cmpd="sng">
                      <a:solidFill>
                        <a:srgbClr val="000000"/>
                      </a:solidFill>
                      <a:prstDash val="solid"/>
                      <a:round/>
                      <a:headEnd type="none" w="sm" len="sm"/>
                      <a:tailEnd type="none" w="sm" len="sm"/>
                    </a:lnR>
                    <a:lnT w="8475" cap="flat" cmpd="sng">
                      <a:solidFill>
                        <a:srgbClr val="000000"/>
                      </a:solidFill>
                      <a:prstDash val="solid"/>
                      <a:round/>
                      <a:headEnd type="none" w="sm" len="sm"/>
                      <a:tailEnd type="none" w="sm" len="sm"/>
                    </a:lnT>
                    <a:lnB w="8475" cap="flat" cmpd="sng">
                      <a:solidFill>
                        <a:srgbClr val="000000"/>
                      </a:solidFill>
                      <a:prstDash val="solid"/>
                      <a:round/>
                      <a:headEnd type="none" w="sm" len="sm"/>
                      <a:tailEnd type="none" w="sm" len="sm"/>
                    </a:lnB>
                  </a:tcPr>
                </a:tc>
                <a:extLst>
                  <a:ext uri="{0D108BD9-81ED-4DB2-BD59-A6C34878D82A}">
                    <a16:rowId xmlns:a16="http://schemas.microsoft.com/office/drawing/2014/main" val="10006"/>
                  </a:ext>
                </a:extLst>
              </a:tr>
              <a:tr h="361425">
                <a:tc>
                  <a:txBody>
                    <a:bodyPr/>
                    <a:lstStyle/>
                    <a:p>
                      <a:pPr marL="0" lvl="0" indent="0" algn="l" rtl="0">
                        <a:lnSpc>
                          <a:spcPct val="115000"/>
                        </a:lnSpc>
                        <a:spcBef>
                          <a:spcPts val="900"/>
                        </a:spcBef>
                        <a:spcAft>
                          <a:spcPts val="0"/>
                        </a:spcAft>
                        <a:buNone/>
                      </a:pPr>
                      <a:r>
                        <a:rPr lang="en" sz="800" b="1"/>
                        <a:t>Gibbon, John- The Big Hole Battle- Helena weekly</a:t>
                      </a:r>
                      <a:endParaRPr sz="800" b="1"/>
                    </a:p>
                  </a:txBody>
                  <a:tcPr marL="68575" marR="68575" marT="68575" marB="68575">
                    <a:lnL w="8475" cap="flat" cmpd="sng">
                      <a:solidFill>
                        <a:srgbClr val="000000"/>
                      </a:solidFill>
                      <a:prstDash val="solid"/>
                      <a:round/>
                      <a:headEnd type="none" w="sm" len="sm"/>
                      <a:tailEnd type="none" w="sm" len="sm"/>
                    </a:lnL>
                    <a:lnR w="8475" cap="flat" cmpd="sng">
                      <a:solidFill>
                        <a:srgbClr val="000000"/>
                      </a:solidFill>
                      <a:prstDash val="solid"/>
                      <a:round/>
                      <a:headEnd type="none" w="sm" len="sm"/>
                      <a:tailEnd type="none" w="sm" len="sm"/>
                    </a:lnR>
                    <a:lnT w="8475" cap="flat" cmpd="sng">
                      <a:solidFill>
                        <a:srgbClr val="000000"/>
                      </a:solidFill>
                      <a:prstDash val="solid"/>
                      <a:round/>
                      <a:headEnd type="none" w="sm" len="sm"/>
                      <a:tailEnd type="none" w="sm" len="sm"/>
                    </a:lnT>
                    <a:lnB w="8475" cap="flat" cmpd="sng">
                      <a:solidFill>
                        <a:srgbClr val="000000"/>
                      </a:solidFill>
                      <a:prstDash val="solid"/>
                      <a:round/>
                      <a:headEnd type="none" w="sm" len="sm"/>
                      <a:tailEnd type="none" w="sm" len="sm"/>
                    </a:lnB>
                  </a:tcPr>
                </a:tc>
                <a:tc>
                  <a:txBody>
                    <a:bodyPr/>
                    <a:lstStyle/>
                    <a:p>
                      <a:pPr marL="0" lvl="0" indent="0" algn="l" rtl="0">
                        <a:lnSpc>
                          <a:spcPct val="115000"/>
                        </a:lnSpc>
                        <a:spcBef>
                          <a:spcPts val="900"/>
                        </a:spcBef>
                        <a:spcAft>
                          <a:spcPts val="0"/>
                        </a:spcAft>
                        <a:buNone/>
                      </a:pPr>
                      <a:r>
                        <a:rPr lang="en" sz="800" b="1"/>
                        <a:t>Gibbon- Helena</a:t>
                      </a:r>
                      <a:endParaRPr sz="800" b="1"/>
                    </a:p>
                  </a:txBody>
                  <a:tcPr marL="68575" marR="68575" marT="68575" marB="68575">
                    <a:lnL w="8475" cap="flat" cmpd="sng">
                      <a:solidFill>
                        <a:srgbClr val="000000"/>
                      </a:solidFill>
                      <a:prstDash val="solid"/>
                      <a:round/>
                      <a:headEnd type="none" w="sm" len="sm"/>
                      <a:tailEnd type="none" w="sm" len="sm"/>
                    </a:lnL>
                    <a:lnR w="8475" cap="flat" cmpd="sng">
                      <a:solidFill>
                        <a:srgbClr val="000000"/>
                      </a:solidFill>
                      <a:prstDash val="solid"/>
                      <a:round/>
                      <a:headEnd type="none" w="sm" len="sm"/>
                      <a:tailEnd type="none" w="sm" len="sm"/>
                    </a:lnR>
                    <a:lnT w="8475" cap="flat" cmpd="sng">
                      <a:solidFill>
                        <a:srgbClr val="000000"/>
                      </a:solidFill>
                      <a:prstDash val="solid"/>
                      <a:round/>
                      <a:headEnd type="none" w="sm" len="sm"/>
                      <a:tailEnd type="none" w="sm" len="sm"/>
                    </a:lnT>
                    <a:lnB w="8475" cap="flat" cmpd="sng">
                      <a:solidFill>
                        <a:srgbClr val="000000"/>
                      </a:solidFill>
                      <a:prstDash val="solid"/>
                      <a:round/>
                      <a:headEnd type="none" w="sm" len="sm"/>
                      <a:tailEnd type="none" w="sm" len="sm"/>
                    </a:lnB>
                  </a:tcPr>
                </a:tc>
                <a:extLst>
                  <a:ext uri="{0D108BD9-81ED-4DB2-BD59-A6C34878D82A}">
                    <a16:rowId xmlns:a16="http://schemas.microsoft.com/office/drawing/2014/main" val="10007"/>
                  </a:ext>
                </a:extLst>
              </a:tr>
              <a:tr h="357050">
                <a:tc>
                  <a:txBody>
                    <a:bodyPr/>
                    <a:lstStyle/>
                    <a:p>
                      <a:pPr marL="0" lvl="0" indent="0" algn="l" rtl="0">
                        <a:lnSpc>
                          <a:spcPct val="115000"/>
                        </a:lnSpc>
                        <a:spcBef>
                          <a:spcPts val="900"/>
                        </a:spcBef>
                        <a:spcAft>
                          <a:spcPts val="0"/>
                        </a:spcAft>
                        <a:buClr>
                          <a:schemeClr val="dk1"/>
                        </a:buClr>
                        <a:buSzPts val="800"/>
                        <a:buFont typeface="Arial"/>
                        <a:buNone/>
                      </a:pPr>
                      <a:r>
                        <a:rPr lang="en" sz="800" b="1">
                          <a:solidFill>
                            <a:schemeClr val="dk1"/>
                          </a:solidFill>
                        </a:rPr>
                        <a:t>Sherman, William T. - memoirs</a:t>
                      </a:r>
                      <a:endParaRPr sz="800" b="1"/>
                    </a:p>
                  </a:txBody>
                  <a:tcPr marL="68575" marR="68575" marT="68575" marB="68575">
                    <a:lnL w="8475" cap="flat" cmpd="sng">
                      <a:solidFill>
                        <a:srgbClr val="000000"/>
                      </a:solidFill>
                      <a:prstDash val="solid"/>
                      <a:round/>
                      <a:headEnd type="none" w="sm" len="sm"/>
                      <a:tailEnd type="none" w="sm" len="sm"/>
                    </a:lnL>
                    <a:lnR w="8475" cap="flat" cmpd="sng">
                      <a:solidFill>
                        <a:srgbClr val="000000"/>
                      </a:solidFill>
                      <a:prstDash val="solid"/>
                      <a:round/>
                      <a:headEnd type="none" w="sm" len="sm"/>
                      <a:tailEnd type="none" w="sm" len="sm"/>
                    </a:lnR>
                    <a:lnT w="8475" cap="flat" cmpd="sng">
                      <a:solidFill>
                        <a:srgbClr val="000000"/>
                      </a:solidFill>
                      <a:prstDash val="solid"/>
                      <a:round/>
                      <a:headEnd type="none" w="sm" len="sm"/>
                      <a:tailEnd type="none" w="sm" len="sm"/>
                    </a:lnT>
                    <a:lnB w="8475" cap="flat" cmpd="sng">
                      <a:solidFill>
                        <a:srgbClr val="000000"/>
                      </a:solidFill>
                      <a:prstDash val="solid"/>
                      <a:round/>
                      <a:headEnd type="none" w="sm" len="sm"/>
                      <a:tailEnd type="none" w="sm" len="sm"/>
                    </a:lnB>
                  </a:tcPr>
                </a:tc>
                <a:tc>
                  <a:txBody>
                    <a:bodyPr/>
                    <a:lstStyle/>
                    <a:p>
                      <a:pPr marL="0" lvl="0" indent="0" algn="l" rtl="0">
                        <a:lnSpc>
                          <a:spcPct val="115000"/>
                        </a:lnSpc>
                        <a:spcBef>
                          <a:spcPts val="900"/>
                        </a:spcBef>
                        <a:spcAft>
                          <a:spcPts val="0"/>
                        </a:spcAft>
                        <a:buNone/>
                      </a:pPr>
                      <a:r>
                        <a:rPr lang="en" sz="800" b="1"/>
                        <a:t>Sherman</a:t>
                      </a:r>
                      <a:endParaRPr sz="800" b="1"/>
                    </a:p>
                  </a:txBody>
                  <a:tcPr marL="68575" marR="68575" marT="68575" marB="68575">
                    <a:lnL w="8475" cap="flat" cmpd="sng">
                      <a:solidFill>
                        <a:srgbClr val="000000"/>
                      </a:solidFill>
                      <a:prstDash val="solid"/>
                      <a:round/>
                      <a:headEnd type="none" w="sm" len="sm"/>
                      <a:tailEnd type="none" w="sm" len="sm"/>
                    </a:lnL>
                    <a:lnR w="8475" cap="flat" cmpd="sng">
                      <a:solidFill>
                        <a:srgbClr val="000000"/>
                      </a:solidFill>
                      <a:prstDash val="solid"/>
                      <a:round/>
                      <a:headEnd type="none" w="sm" len="sm"/>
                      <a:tailEnd type="none" w="sm" len="sm"/>
                    </a:lnR>
                    <a:lnT w="8475" cap="flat" cmpd="sng">
                      <a:solidFill>
                        <a:srgbClr val="000000"/>
                      </a:solidFill>
                      <a:prstDash val="solid"/>
                      <a:round/>
                      <a:headEnd type="none" w="sm" len="sm"/>
                      <a:tailEnd type="none" w="sm" len="sm"/>
                    </a:lnT>
                    <a:lnB w="8475" cap="flat" cmpd="sng">
                      <a:solidFill>
                        <a:srgbClr val="000000"/>
                      </a:solidFill>
                      <a:prstDash val="solid"/>
                      <a:round/>
                      <a:headEnd type="none" w="sm" len="sm"/>
                      <a:tailEnd type="none" w="sm" len="sm"/>
                    </a:lnB>
                  </a:tcPr>
                </a:tc>
                <a:extLst>
                  <a:ext uri="{0D108BD9-81ED-4DB2-BD59-A6C34878D82A}">
                    <a16:rowId xmlns:a16="http://schemas.microsoft.com/office/drawing/2014/main" val="10008"/>
                  </a:ext>
                </a:extLst>
              </a:tr>
              <a:tr h="335650">
                <a:tc>
                  <a:txBody>
                    <a:bodyPr/>
                    <a:lstStyle/>
                    <a:p>
                      <a:pPr marL="0" lvl="0" indent="0" algn="l" rtl="0">
                        <a:lnSpc>
                          <a:spcPct val="115000"/>
                        </a:lnSpc>
                        <a:spcBef>
                          <a:spcPts val="900"/>
                        </a:spcBef>
                        <a:spcAft>
                          <a:spcPts val="0"/>
                        </a:spcAft>
                        <a:buNone/>
                      </a:pPr>
                      <a:r>
                        <a:rPr lang="en" sz="800" b="1"/>
                        <a:t>Howard, Joseph K.  Strange Empire</a:t>
                      </a:r>
                      <a:endParaRPr sz="800" b="1"/>
                    </a:p>
                  </a:txBody>
                  <a:tcPr marL="68575" marR="68575" marT="68575" marB="68575">
                    <a:lnL w="8475" cap="flat" cmpd="sng">
                      <a:solidFill>
                        <a:srgbClr val="000000"/>
                      </a:solidFill>
                      <a:prstDash val="solid"/>
                      <a:round/>
                      <a:headEnd type="none" w="sm" len="sm"/>
                      <a:tailEnd type="none" w="sm" len="sm"/>
                    </a:lnL>
                    <a:lnR w="8475" cap="flat" cmpd="sng">
                      <a:solidFill>
                        <a:srgbClr val="000000"/>
                      </a:solidFill>
                      <a:prstDash val="solid"/>
                      <a:round/>
                      <a:headEnd type="none" w="sm" len="sm"/>
                      <a:tailEnd type="none" w="sm" len="sm"/>
                    </a:lnR>
                    <a:lnT w="8475" cap="flat" cmpd="sng">
                      <a:solidFill>
                        <a:srgbClr val="000000"/>
                      </a:solidFill>
                      <a:prstDash val="solid"/>
                      <a:round/>
                      <a:headEnd type="none" w="sm" len="sm"/>
                      <a:tailEnd type="none" w="sm" len="sm"/>
                    </a:lnT>
                    <a:lnB w="8475" cap="flat" cmpd="sng">
                      <a:solidFill>
                        <a:srgbClr val="000000"/>
                      </a:solidFill>
                      <a:prstDash val="solid"/>
                      <a:round/>
                      <a:headEnd type="none" w="sm" len="sm"/>
                      <a:tailEnd type="none" w="sm" len="sm"/>
                    </a:lnB>
                  </a:tcPr>
                </a:tc>
                <a:tc>
                  <a:txBody>
                    <a:bodyPr/>
                    <a:lstStyle/>
                    <a:p>
                      <a:pPr marL="0" lvl="0" indent="0" algn="l" rtl="0">
                        <a:lnSpc>
                          <a:spcPct val="115000"/>
                        </a:lnSpc>
                        <a:spcBef>
                          <a:spcPts val="900"/>
                        </a:spcBef>
                        <a:spcAft>
                          <a:spcPts val="0"/>
                        </a:spcAft>
                        <a:buNone/>
                      </a:pPr>
                      <a:r>
                        <a:rPr lang="en" sz="800" b="1"/>
                        <a:t>Howard - Strange Empire</a:t>
                      </a:r>
                      <a:endParaRPr sz="800" b="1"/>
                    </a:p>
                  </a:txBody>
                  <a:tcPr marL="68575" marR="68575" marT="68575" marB="68575">
                    <a:lnL w="8475" cap="flat" cmpd="sng">
                      <a:solidFill>
                        <a:srgbClr val="000000"/>
                      </a:solidFill>
                      <a:prstDash val="solid"/>
                      <a:round/>
                      <a:headEnd type="none" w="sm" len="sm"/>
                      <a:tailEnd type="none" w="sm" len="sm"/>
                    </a:lnL>
                    <a:lnR w="8475" cap="flat" cmpd="sng">
                      <a:solidFill>
                        <a:srgbClr val="000000"/>
                      </a:solidFill>
                      <a:prstDash val="solid"/>
                      <a:round/>
                      <a:headEnd type="none" w="sm" len="sm"/>
                      <a:tailEnd type="none" w="sm" len="sm"/>
                    </a:lnR>
                    <a:lnT w="8475" cap="flat" cmpd="sng">
                      <a:solidFill>
                        <a:srgbClr val="000000"/>
                      </a:solidFill>
                      <a:prstDash val="solid"/>
                      <a:round/>
                      <a:headEnd type="none" w="sm" len="sm"/>
                      <a:tailEnd type="none" w="sm" len="sm"/>
                    </a:lnT>
                    <a:lnB w="8475" cap="flat" cmpd="sng">
                      <a:solidFill>
                        <a:srgbClr val="000000"/>
                      </a:solidFill>
                      <a:prstDash val="solid"/>
                      <a:round/>
                      <a:headEnd type="none" w="sm" len="sm"/>
                      <a:tailEnd type="none" w="sm" len="sm"/>
                    </a:lnB>
                  </a:tcPr>
                </a:tc>
                <a:extLst>
                  <a:ext uri="{0D108BD9-81ED-4DB2-BD59-A6C34878D82A}">
                    <a16:rowId xmlns:a16="http://schemas.microsoft.com/office/drawing/2014/main" val="10009"/>
                  </a:ext>
                </a:extLst>
              </a:tr>
              <a:tr h="335650">
                <a:tc>
                  <a:txBody>
                    <a:bodyPr/>
                    <a:lstStyle/>
                    <a:p>
                      <a:pPr marL="0" lvl="0" indent="0" algn="l" rtl="0">
                        <a:lnSpc>
                          <a:spcPct val="115000"/>
                        </a:lnSpc>
                        <a:spcBef>
                          <a:spcPts val="900"/>
                        </a:spcBef>
                        <a:spcAft>
                          <a:spcPts val="0"/>
                        </a:spcAft>
                        <a:buNone/>
                      </a:pPr>
                      <a:r>
                        <a:rPr lang="en" sz="800" b="1"/>
                        <a:t>Map of 1855 vs. 1863 Treaty Grounds</a:t>
                      </a:r>
                      <a:endParaRPr sz="800" b="1"/>
                    </a:p>
                  </a:txBody>
                  <a:tcPr marL="68575" marR="68575" marT="68575" marB="68575">
                    <a:lnL w="8475" cap="flat" cmpd="sng">
                      <a:solidFill>
                        <a:srgbClr val="000000"/>
                      </a:solidFill>
                      <a:prstDash val="solid"/>
                      <a:round/>
                      <a:headEnd type="none" w="sm" len="sm"/>
                      <a:tailEnd type="none" w="sm" len="sm"/>
                    </a:lnL>
                    <a:lnR w="8475" cap="flat" cmpd="sng">
                      <a:solidFill>
                        <a:srgbClr val="000000"/>
                      </a:solidFill>
                      <a:prstDash val="solid"/>
                      <a:round/>
                      <a:headEnd type="none" w="sm" len="sm"/>
                      <a:tailEnd type="none" w="sm" len="sm"/>
                    </a:lnR>
                    <a:lnT w="8475" cap="flat" cmpd="sng">
                      <a:solidFill>
                        <a:srgbClr val="000000"/>
                      </a:solidFill>
                      <a:prstDash val="solid"/>
                      <a:round/>
                      <a:headEnd type="none" w="sm" len="sm"/>
                      <a:tailEnd type="none" w="sm" len="sm"/>
                    </a:lnT>
                    <a:lnB w="8475" cap="flat" cmpd="sng">
                      <a:solidFill>
                        <a:srgbClr val="000000"/>
                      </a:solidFill>
                      <a:prstDash val="solid"/>
                      <a:round/>
                      <a:headEnd type="none" w="sm" len="sm"/>
                      <a:tailEnd type="none" w="sm" len="sm"/>
                    </a:lnB>
                  </a:tcPr>
                </a:tc>
                <a:tc>
                  <a:txBody>
                    <a:bodyPr/>
                    <a:lstStyle/>
                    <a:p>
                      <a:pPr marL="0" lvl="0" indent="0" algn="l" rtl="0">
                        <a:lnSpc>
                          <a:spcPct val="115000"/>
                        </a:lnSpc>
                        <a:spcBef>
                          <a:spcPts val="900"/>
                        </a:spcBef>
                        <a:spcAft>
                          <a:spcPts val="0"/>
                        </a:spcAft>
                        <a:buNone/>
                      </a:pPr>
                      <a:r>
                        <a:rPr lang="en" sz="800" b="1"/>
                        <a:t>Map</a:t>
                      </a:r>
                      <a:endParaRPr sz="800" b="1"/>
                    </a:p>
                  </a:txBody>
                  <a:tcPr marL="68575" marR="68575" marT="68575" marB="68575">
                    <a:lnL w="8475" cap="flat" cmpd="sng">
                      <a:solidFill>
                        <a:srgbClr val="000000"/>
                      </a:solidFill>
                      <a:prstDash val="solid"/>
                      <a:round/>
                      <a:headEnd type="none" w="sm" len="sm"/>
                      <a:tailEnd type="none" w="sm" len="sm"/>
                    </a:lnL>
                    <a:lnR w="8475" cap="flat" cmpd="sng">
                      <a:solidFill>
                        <a:srgbClr val="000000"/>
                      </a:solidFill>
                      <a:prstDash val="solid"/>
                      <a:round/>
                      <a:headEnd type="none" w="sm" len="sm"/>
                      <a:tailEnd type="none" w="sm" len="sm"/>
                    </a:lnR>
                    <a:lnT w="8475" cap="flat" cmpd="sng">
                      <a:solidFill>
                        <a:srgbClr val="000000"/>
                      </a:solidFill>
                      <a:prstDash val="solid"/>
                      <a:round/>
                      <a:headEnd type="none" w="sm" len="sm"/>
                      <a:tailEnd type="none" w="sm" len="sm"/>
                    </a:lnT>
                    <a:lnB w="8475" cap="flat" cmpd="sng">
                      <a:solidFill>
                        <a:srgbClr val="000000"/>
                      </a:solidFill>
                      <a:prstDash val="solid"/>
                      <a:round/>
                      <a:headEnd type="none" w="sm" len="sm"/>
                      <a:tailEnd type="none" w="sm" len="sm"/>
                    </a:lnB>
                  </a:tcPr>
                </a:tc>
                <a:extLst>
                  <a:ext uri="{0D108BD9-81ED-4DB2-BD59-A6C34878D82A}">
                    <a16:rowId xmlns:a16="http://schemas.microsoft.com/office/drawing/2014/main" val="10010"/>
                  </a:ext>
                </a:extLst>
              </a:tr>
              <a:tr h="635075">
                <a:tc>
                  <a:txBody>
                    <a:bodyPr/>
                    <a:lstStyle/>
                    <a:p>
                      <a:pPr marL="0" lvl="0" indent="0" algn="l" rtl="0">
                        <a:lnSpc>
                          <a:spcPct val="115000"/>
                        </a:lnSpc>
                        <a:spcBef>
                          <a:spcPts val="900"/>
                        </a:spcBef>
                        <a:spcAft>
                          <a:spcPts val="0"/>
                        </a:spcAft>
                        <a:buNone/>
                      </a:pPr>
                      <a:endParaRPr sz="800" b="1"/>
                    </a:p>
                  </a:txBody>
                  <a:tcPr marL="68575" marR="68575" marT="68575" marB="68575">
                    <a:lnL w="8475" cap="flat" cmpd="sng">
                      <a:solidFill>
                        <a:srgbClr val="000000"/>
                      </a:solidFill>
                      <a:prstDash val="solid"/>
                      <a:round/>
                      <a:headEnd type="none" w="sm" len="sm"/>
                      <a:tailEnd type="none" w="sm" len="sm"/>
                    </a:lnL>
                    <a:lnR w="8475" cap="flat" cmpd="sng">
                      <a:solidFill>
                        <a:srgbClr val="000000"/>
                      </a:solidFill>
                      <a:prstDash val="solid"/>
                      <a:round/>
                      <a:headEnd type="none" w="sm" len="sm"/>
                      <a:tailEnd type="none" w="sm" len="sm"/>
                    </a:lnR>
                    <a:lnT w="8475" cap="flat" cmpd="sng">
                      <a:solidFill>
                        <a:srgbClr val="000000"/>
                      </a:solidFill>
                      <a:prstDash val="solid"/>
                      <a:round/>
                      <a:headEnd type="none" w="sm" len="sm"/>
                      <a:tailEnd type="none" w="sm" len="sm"/>
                    </a:lnT>
                    <a:lnB w="8475" cap="flat" cmpd="sng">
                      <a:solidFill>
                        <a:srgbClr val="000000"/>
                      </a:solidFill>
                      <a:prstDash val="solid"/>
                      <a:round/>
                      <a:headEnd type="none" w="sm" len="sm"/>
                      <a:tailEnd type="none" w="sm" len="sm"/>
                    </a:lnB>
                  </a:tcPr>
                </a:tc>
                <a:tc>
                  <a:txBody>
                    <a:bodyPr/>
                    <a:lstStyle/>
                    <a:p>
                      <a:pPr marL="0" lvl="0" indent="0" algn="l" rtl="0">
                        <a:lnSpc>
                          <a:spcPct val="115000"/>
                        </a:lnSpc>
                        <a:spcBef>
                          <a:spcPts val="900"/>
                        </a:spcBef>
                        <a:spcAft>
                          <a:spcPts val="0"/>
                        </a:spcAft>
                        <a:buNone/>
                      </a:pPr>
                      <a:endParaRPr sz="800" b="1"/>
                    </a:p>
                  </a:txBody>
                  <a:tcPr marL="68575" marR="68575" marT="68575" marB="68575">
                    <a:lnL w="8475" cap="flat" cmpd="sng">
                      <a:solidFill>
                        <a:srgbClr val="000000"/>
                      </a:solidFill>
                      <a:prstDash val="solid"/>
                      <a:round/>
                      <a:headEnd type="none" w="sm" len="sm"/>
                      <a:tailEnd type="none" w="sm" len="sm"/>
                    </a:lnL>
                    <a:lnR w="8475" cap="flat" cmpd="sng">
                      <a:solidFill>
                        <a:srgbClr val="000000"/>
                      </a:solidFill>
                      <a:prstDash val="solid"/>
                      <a:round/>
                      <a:headEnd type="none" w="sm" len="sm"/>
                      <a:tailEnd type="none" w="sm" len="sm"/>
                    </a:lnR>
                    <a:lnT w="8475" cap="flat" cmpd="sng">
                      <a:solidFill>
                        <a:srgbClr val="000000"/>
                      </a:solidFill>
                      <a:prstDash val="solid"/>
                      <a:round/>
                      <a:headEnd type="none" w="sm" len="sm"/>
                      <a:tailEnd type="none" w="sm" len="sm"/>
                    </a:lnT>
                    <a:lnB w="8475" cap="flat" cmpd="sng">
                      <a:solidFill>
                        <a:srgbClr val="000000"/>
                      </a:solidFill>
                      <a:prstDash val="solid"/>
                      <a:round/>
                      <a:headEnd type="none" w="sm" len="sm"/>
                      <a:tailEnd type="none" w="sm" len="sm"/>
                    </a:lnB>
                  </a:tcPr>
                </a:tc>
                <a:extLst>
                  <a:ext uri="{0D108BD9-81ED-4DB2-BD59-A6C34878D82A}">
                    <a16:rowId xmlns:a16="http://schemas.microsoft.com/office/drawing/2014/main" val="10011"/>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22"/>
          <p:cNvSpPr txBox="1">
            <a:spLocks noGrp="1"/>
          </p:cNvSpPr>
          <p:nvPr>
            <p:ph type="title"/>
          </p:nvPr>
        </p:nvSpPr>
        <p:spPr>
          <a:xfrm>
            <a:off x="914390" y="58070"/>
            <a:ext cx="7315200" cy="571500"/>
          </a:xfrm>
          <a:prstGeom prst="rect">
            <a:avLst/>
          </a:prstGeom>
          <a:noFill/>
          <a:ln>
            <a:noFill/>
          </a:ln>
        </p:spPr>
        <p:txBody>
          <a:bodyPr spcFirstLastPara="1" wrap="square" lIns="45700" tIns="45700" rIns="45700" bIns="45700" anchor="ctr" anchorCtr="0">
            <a:noAutofit/>
          </a:bodyPr>
          <a:lstStyle/>
          <a:p>
            <a:pPr marL="0" lvl="0" indent="0" algn="ctr" rtl="0">
              <a:lnSpc>
                <a:spcPct val="100000"/>
              </a:lnSpc>
              <a:spcBef>
                <a:spcPts val="0"/>
              </a:spcBef>
              <a:spcAft>
                <a:spcPts val="0"/>
              </a:spcAft>
              <a:buClr>
                <a:schemeClr val="dk1"/>
              </a:buClr>
              <a:buSzPts val="1800"/>
              <a:buNone/>
            </a:pPr>
            <a:r>
              <a:rPr lang="en" sz="2000">
                <a:solidFill>
                  <a:srgbClr val="72243D"/>
                </a:solidFill>
              </a:rPr>
              <a:t>Group Assignments</a:t>
            </a:r>
            <a:endParaRPr sz="2000">
              <a:solidFill>
                <a:srgbClr val="72243D"/>
              </a:solidFill>
            </a:endParaRPr>
          </a:p>
        </p:txBody>
      </p:sp>
      <p:graphicFrame>
        <p:nvGraphicFramePr>
          <p:cNvPr id="104" name="Google Shape;104;p22"/>
          <p:cNvGraphicFramePr/>
          <p:nvPr/>
        </p:nvGraphicFramePr>
        <p:xfrm>
          <a:off x="128250" y="1487316"/>
          <a:ext cx="8887500" cy="3416405"/>
        </p:xfrm>
        <a:graphic>
          <a:graphicData uri="http://schemas.openxmlformats.org/drawingml/2006/table">
            <a:tbl>
              <a:tblPr>
                <a:noFill/>
                <a:tableStyleId>{FB51898F-1378-4AEE-ADFC-AD375592D7A9}</a:tableStyleId>
              </a:tblPr>
              <a:tblGrid>
                <a:gridCol w="1253450">
                  <a:extLst>
                    <a:ext uri="{9D8B030D-6E8A-4147-A177-3AD203B41FA5}">
                      <a16:colId xmlns:a16="http://schemas.microsoft.com/office/drawing/2014/main" val="20000"/>
                    </a:ext>
                  </a:extLst>
                </a:gridCol>
                <a:gridCol w="726600">
                  <a:extLst>
                    <a:ext uri="{9D8B030D-6E8A-4147-A177-3AD203B41FA5}">
                      <a16:colId xmlns:a16="http://schemas.microsoft.com/office/drawing/2014/main" val="20001"/>
                    </a:ext>
                  </a:extLst>
                </a:gridCol>
                <a:gridCol w="3220375">
                  <a:extLst>
                    <a:ext uri="{9D8B030D-6E8A-4147-A177-3AD203B41FA5}">
                      <a16:colId xmlns:a16="http://schemas.microsoft.com/office/drawing/2014/main" val="20002"/>
                    </a:ext>
                  </a:extLst>
                </a:gridCol>
                <a:gridCol w="3687075">
                  <a:extLst>
                    <a:ext uri="{9D8B030D-6E8A-4147-A177-3AD203B41FA5}">
                      <a16:colId xmlns:a16="http://schemas.microsoft.com/office/drawing/2014/main" val="20003"/>
                    </a:ext>
                  </a:extLst>
                </a:gridCol>
              </a:tblGrid>
              <a:tr h="280875">
                <a:tc>
                  <a:txBody>
                    <a:bodyPr/>
                    <a:lstStyle/>
                    <a:p>
                      <a:pPr marL="0" lvl="0" indent="0" algn="l" rtl="0">
                        <a:spcBef>
                          <a:spcPts val="0"/>
                        </a:spcBef>
                        <a:spcAft>
                          <a:spcPts val="0"/>
                        </a:spcAft>
                        <a:buNone/>
                      </a:pPr>
                      <a:r>
                        <a:rPr lang="en" sz="1100"/>
                        <a:t>Topic</a:t>
                      </a:r>
                      <a:endParaRPr sz="1100"/>
                    </a:p>
                  </a:txBody>
                  <a:tcPr marL="91425" marR="91425" marT="68575" marB="68575">
                    <a:solidFill>
                      <a:srgbClr val="E0D0A6"/>
                    </a:solidFill>
                  </a:tcPr>
                </a:tc>
                <a:tc>
                  <a:txBody>
                    <a:bodyPr/>
                    <a:lstStyle/>
                    <a:p>
                      <a:pPr marL="0" lvl="0" indent="0" algn="l" rtl="0">
                        <a:spcBef>
                          <a:spcPts val="0"/>
                        </a:spcBef>
                        <a:spcAft>
                          <a:spcPts val="0"/>
                        </a:spcAft>
                        <a:buNone/>
                      </a:pPr>
                      <a:r>
                        <a:rPr lang="en" sz="1100"/>
                        <a:t>Group </a:t>
                      </a:r>
                      <a:endParaRPr sz="1100"/>
                    </a:p>
                  </a:txBody>
                  <a:tcPr marL="91425" marR="91425" marT="68575" marB="68575">
                    <a:solidFill>
                      <a:srgbClr val="E0D0A6"/>
                    </a:solidFill>
                  </a:tcPr>
                </a:tc>
                <a:tc>
                  <a:txBody>
                    <a:bodyPr/>
                    <a:lstStyle/>
                    <a:p>
                      <a:pPr marL="0" lvl="0" indent="0" algn="l" rtl="0">
                        <a:spcBef>
                          <a:spcPts val="0"/>
                        </a:spcBef>
                        <a:spcAft>
                          <a:spcPts val="0"/>
                        </a:spcAft>
                        <a:buNone/>
                      </a:pPr>
                      <a:r>
                        <a:rPr lang="en" sz="1100"/>
                        <a:t>Start and Stop</a:t>
                      </a:r>
                      <a:endParaRPr sz="1100"/>
                    </a:p>
                  </a:txBody>
                  <a:tcPr marL="91425" marR="91425" marT="68575" marB="68575">
                    <a:solidFill>
                      <a:srgbClr val="E0D0A6"/>
                    </a:solidFill>
                  </a:tcPr>
                </a:tc>
                <a:tc>
                  <a:txBody>
                    <a:bodyPr/>
                    <a:lstStyle/>
                    <a:p>
                      <a:pPr marL="0" lvl="0" indent="0" algn="l" rtl="0">
                        <a:spcBef>
                          <a:spcPts val="0"/>
                        </a:spcBef>
                        <a:spcAft>
                          <a:spcPts val="0"/>
                        </a:spcAft>
                        <a:buNone/>
                      </a:pPr>
                      <a:r>
                        <a:rPr lang="en" sz="1100"/>
                        <a:t>Readings</a:t>
                      </a:r>
                      <a:endParaRPr sz="1100"/>
                    </a:p>
                  </a:txBody>
                  <a:tcPr marL="91425" marR="91425" marT="68575" marB="68575">
                    <a:solidFill>
                      <a:srgbClr val="E0D0A6"/>
                    </a:solidFill>
                  </a:tcPr>
                </a:tc>
                <a:extLst>
                  <a:ext uri="{0D108BD9-81ED-4DB2-BD59-A6C34878D82A}">
                    <a16:rowId xmlns:a16="http://schemas.microsoft.com/office/drawing/2014/main" val="10000"/>
                  </a:ext>
                </a:extLst>
              </a:tr>
              <a:tr h="589875">
                <a:tc>
                  <a:txBody>
                    <a:bodyPr/>
                    <a:lstStyle/>
                    <a:p>
                      <a:pPr marL="0" lvl="0" indent="0" algn="l" rtl="0">
                        <a:spcBef>
                          <a:spcPts val="0"/>
                        </a:spcBef>
                        <a:spcAft>
                          <a:spcPts val="0"/>
                        </a:spcAft>
                        <a:buNone/>
                      </a:pPr>
                      <a:r>
                        <a:rPr lang="en" sz="1100"/>
                        <a:t>Historical Perspective </a:t>
                      </a:r>
                      <a:endParaRPr sz="1100"/>
                    </a:p>
                  </a:txBody>
                  <a:tcPr marL="91425" marR="91425" marT="68575" marB="68575"/>
                </a:tc>
                <a:tc>
                  <a:txBody>
                    <a:bodyPr/>
                    <a:lstStyle/>
                    <a:p>
                      <a:pPr marL="0" lvl="0" indent="0" algn="l" rtl="0">
                        <a:spcBef>
                          <a:spcPts val="0"/>
                        </a:spcBef>
                        <a:spcAft>
                          <a:spcPts val="0"/>
                        </a:spcAft>
                        <a:buNone/>
                      </a:pPr>
                      <a:r>
                        <a:rPr lang="en" sz="1100"/>
                        <a:t>1</a:t>
                      </a:r>
                      <a:endParaRPr sz="1100"/>
                    </a:p>
                    <a:p>
                      <a:pPr marL="0" lvl="0" indent="0" algn="l" rtl="0">
                        <a:spcBef>
                          <a:spcPts val="0"/>
                        </a:spcBef>
                        <a:spcAft>
                          <a:spcPts val="0"/>
                        </a:spcAft>
                        <a:buNone/>
                      </a:pPr>
                      <a:endParaRPr sz="1100"/>
                    </a:p>
                  </a:txBody>
                  <a:tcPr marL="91425" marR="91425" marT="68575" marB="68575"/>
                </a:tc>
                <a:tc>
                  <a:txBody>
                    <a:bodyPr/>
                    <a:lstStyle/>
                    <a:p>
                      <a:pPr marL="0" lvl="0" indent="0" algn="l" rtl="0">
                        <a:spcBef>
                          <a:spcPts val="0"/>
                        </a:spcBef>
                        <a:spcAft>
                          <a:spcPts val="0"/>
                        </a:spcAft>
                        <a:buNone/>
                      </a:pPr>
                      <a:r>
                        <a:rPr lang="en" sz="1100"/>
                        <a:t>Grangeville to Ft. Fizzle. Political and Social status of the United States, western US expansion.</a:t>
                      </a:r>
                      <a:endParaRPr sz="1100"/>
                    </a:p>
                  </a:txBody>
                  <a:tcPr marL="91425" marR="91425" marT="68575" marB="68575"/>
                </a:tc>
                <a:tc>
                  <a:txBody>
                    <a:bodyPr/>
                    <a:lstStyle/>
                    <a:p>
                      <a:pPr marL="0" lvl="0" indent="0" algn="l" rtl="0">
                        <a:spcBef>
                          <a:spcPts val="0"/>
                        </a:spcBef>
                        <a:spcAft>
                          <a:spcPts val="0"/>
                        </a:spcAft>
                        <a:buNone/>
                      </a:pPr>
                      <a:r>
                        <a:rPr lang="en" sz="1000">
                          <a:solidFill>
                            <a:schemeClr val="dk1"/>
                          </a:solidFill>
                          <a:latin typeface="Calibri"/>
                          <a:ea typeface="Calibri"/>
                          <a:cs typeface="Calibri"/>
                          <a:sym typeface="Calibri"/>
                        </a:rPr>
                        <a:t>(Green 1-5, 8-16, 20-23,26-35,58,62-64,93-97) (McDonald 113-114) (Oberholtzer 3-5) (Sherman 902-903) (Wiley)</a:t>
                      </a:r>
                      <a:endParaRPr sz="1100"/>
                    </a:p>
                  </a:txBody>
                  <a:tcPr marL="91425" marR="91425" marT="68575" marB="68575"/>
                </a:tc>
                <a:extLst>
                  <a:ext uri="{0D108BD9-81ED-4DB2-BD59-A6C34878D82A}">
                    <a16:rowId xmlns:a16="http://schemas.microsoft.com/office/drawing/2014/main" val="10001"/>
                  </a:ext>
                </a:extLst>
              </a:tr>
              <a:tr h="505625">
                <a:tc>
                  <a:txBody>
                    <a:bodyPr/>
                    <a:lstStyle/>
                    <a:p>
                      <a:pPr marL="0" lvl="0" indent="0" algn="l" rtl="0">
                        <a:spcBef>
                          <a:spcPts val="0"/>
                        </a:spcBef>
                        <a:spcAft>
                          <a:spcPts val="0"/>
                        </a:spcAft>
                        <a:buNone/>
                      </a:pPr>
                      <a:r>
                        <a:rPr lang="en" sz="1100"/>
                        <a:t>7th Regt Attack plan</a:t>
                      </a:r>
                      <a:endParaRPr sz="1100"/>
                    </a:p>
                  </a:txBody>
                  <a:tcPr marL="91425" marR="91425" marT="68575" marB="68575"/>
                </a:tc>
                <a:tc>
                  <a:txBody>
                    <a:bodyPr/>
                    <a:lstStyle/>
                    <a:p>
                      <a:pPr marL="0" lvl="0" indent="0" algn="l" rtl="0">
                        <a:spcBef>
                          <a:spcPts val="0"/>
                        </a:spcBef>
                        <a:spcAft>
                          <a:spcPts val="0"/>
                        </a:spcAft>
                        <a:buNone/>
                      </a:pPr>
                      <a:r>
                        <a:rPr lang="en" sz="1100"/>
                        <a:t>2</a:t>
                      </a:r>
                      <a:endParaRPr sz="1100"/>
                    </a:p>
                  </a:txBody>
                  <a:tcPr marL="91425" marR="91425" marT="68575" marB="68575"/>
                </a:tc>
                <a:tc>
                  <a:txBody>
                    <a:bodyPr/>
                    <a:lstStyle/>
                    <a:p>
                      <a:pPr marL="0" lvl="0" indent="0" algn="l" rtl="0">
                        <a:spcBef>
                          <a:spcPts val="0"/>
                        </a:spcBef>
                        <a:spcAft>
                          <a:spcPts val="0"/>
                        </a:spcAft>
                        <a:buNone/>
                      </a:pPr>
                      <a:r>
                        <a:rPr lang="en" sz="1100"/>
                        <a:t>Ft. Fizzle to occupying the limit of advance on the objective. </a:t>
                      </a:r>
                      <a:endParaRPr sz="1100"/>
                    </a:p>
                  </a:txBody>
                  <a:tcPr marL="91425" marR="91425" marT="68575" marB="68575"/>
                </a:tc>
                <a:tc>
                  <a:txBody>
                    <a:bodyPr/>
                    <a:lstStyle/>
                    <a:p>
                      <a:pPr marL="0" lvl="0" indent="0" algn="l" rtl="0">
                        <a:spcBef>
                          <a:spcPts val="0"/>
                        </a:spcBef>
                        <a:spcAft>
                          <a:spcPts val="0"/>
                        </a:spcAft>
                        <a:buNone/>
                      </a:pPr>
                      <a:r>
                        <a:rPr lang="en" sz="900">
                          <a:solidFill>
                            <a:schemeClr val="dk1"/>
                          </a:solidFill>
                          <a:latin typeface="Calibri"/>
                          <a:ea typeface="Calibri"/>
                          <a:cs typeface="Calibri"/>
                          <a:sym typeface="Calibri"/>
                        </a:rPr>
                        <a:t>(Haines 26-28, 47-49,51-52,54,58, 60,64-66) (Greene 124-125, 129-130) (Gibbon 1,3,5-6) (Woodruff 107,109) (Gibbon Article 2) (Woodruff Letter)</a:t>
                      </a:r>
                      <a:endParaRPr sz="1100"/>
                    </a:p>
                  </a:txBody>
                  <a:tcPr marL="91425" marR="91425" marT="68575" marB="68575"/>
                </a:tc>
                <a:extLst>
                  <a:ext uri="{0D108BD9-81ED-4DB2-BD59-A6C34878D82A}">
                    <a16:rowId xmlns:a16="http://schemas.microsoft.com/office/drawing/2014/main" val="10002"/>
                  </a:ext>
                </a:extLst>
              </a:tr>
              <a:tr h="435400">
                <a:tc>
                  <a:txBody>
                    <a:bodyPr/>
                    <a:lstStyle/>
                    <a:p>
                      <a:pPr marL="0" lvl="0" indent="0" algn="l" rtl="0">
                        <a:spcBef>
                          <a:spcPts val="0"/>
                        </a:spcBef>
                        <a:spcAft>
                          <a:spcPts val="0"/>
                        </a:spcAft>
                        <a:buNone/>
                      </a:pPr>
                      <a:r>
                        <a:rPr lang="en" sz="1100"/>
                        <a:t>Nez Perce posture</a:t>
                      </a:r>
                      <a:endParaRPr sz="1100"/>
                    </a:p>
                  </a:txBody>
                  <a:tcPr marL="91425" marR="91425" marT="68575" marB="68575"/>
                </a:tc>
                <a:tc>
                  <a:txBody>
                    <a:bodyPr/>
                    <a:lstStyle/>
                    <a:p>
                      <a:pPr marL="0" lvl="0" indent="0" algn="l" rtl="0">
                        <a:spcBef>
                          <a:spcPts val="0"/>
                        </a:spcBef>
                        <a:spcAft>
                          <a:spcPts val="0"/>
                        </a:spcAft>
                        <a:buNone/>
                      </a:pPr>
                      <a:r>
                        <a:rPr lang="en" sz="1100"/>
                        <a:t>3</a:t>
                      </a:r>
                      <a:endParaRPr sz="1100"/>
                    </a:p>
                  </a:txBody>
                  <a:tcPr marL="91425" marR="91425" marT="68575" marB="68575"/>
                </a:tc>
                <a:tc>
                  <a:txBody>
                    <a:bodyPr/>
                    <a:lstStyle/>
                    <a:p>
                      <a:pPr marL="0" lvl="0" indent="0" algn="l" rtl="0">
                        <a:spcBef>
                          <a:spcPts val="0"/>
                        </a:spcBef>
                        <a:spcAft>
                          <a:spcPts val="0"/>
                        </a:spcAft>
                        <a:buNone/>
                      </a:pPr>
                      <a:r>
                        <a:rPr lang="en" sz="1100"/>
                        <a:t>Ft. Fizzle to the end of the initial assault by 7th Regt on the lodge site</a:t>
                      </a:r>
                      <a:endParaRPr sz="1100"/>
                    </a:p>
                  </a:txBody>
                  <a:tcPr marL="91425" marR="91425" marT="68575" marB="68575"/>
                </a:tc>
                <a:tc>
                  <a:txBody>
                    <a:bodyPr/>
                    <a:lstStyle/>
                    <a:p>
                      <a:pPr marL="0" lvl="0" indent="0" algn="l" rtl="0">
                        <a:spcBef>
                          <a:spcPts val="0"/>
                        </a:spcBef>
                        <a:spcAft>
                          <a:spcPts val="0"/>
                        </a:spcAft>
                        <a:buNone/>
                      </a:pPr>
                      <a:r>
                        <a:rPr lang="en" sz="900">
                          <a:solidFill>
                            <a:schemeClr val="dk1"/>
                          </a:solidFill>
                          <a:latin typeface="Calibri"/>
                          <a:ea typeface="Calibri"/>
                          <a:cs typeface="Calibri"/>
                          <a:sym typeface="Calibri"/>
                        </a:rPr>
                        <a:t>(Haines 23-30,35,49,51-52,55-56,58,61,63)(McDonald 75-77)(Greene 132,)(Gibbon 7)</a:t>
                      </a:r>
                      <a:endParaRPr sz="1100"/>
                    </a:p>
                  </a:txBody>
                  <a:tcPr marL="91425" marR="91425" marT="68575" marB="68575"/>
                </a:tc>
                <a:extLst>
                  <a:ext uri="{0D108BD9-81ED-4DB2-BD59-A6C34878D82A}">
                    <a16:rowId xmlns:a16="http://schemas.microsoft.com/office/drawing/2014/main" val="10003"/>
                  </a:ext>
                </a:extLst>
              </a:tr>
              <a:tr h="435400">
                <a:tc>
                  <a:txBody>
                    <a:bodyPr/>
                    <a:lstStyle/>
                    <a:p>
                      <a:pPr marL="0" lvl="0" indent="0" algn="l" rtl="0">
                        <a:spcBef>
                          <a:spcPts val="0"/>
                        </a:spcBef>
                        <a:spcAft>
                          <a:spcPts val="0"/>
                        </a:spcAft>
                        <a:buNone/>
                      </a:pPr>
                      <a:r>
                        <a:rPr lang="en" sz="1100"/>
                        <a:t>Nez Perce counter attack</a:t>
                      </a:r>
                      <a:endParaRPr sz="1100"/>
                    </a:p>
                  </a:txBody>
                  <a:tcPr marL="91425" marR="91425" marT="68575" marB="68575"/>
                </a:tc>
                <a:tc>
                  <a:txBody>
                    <a:bodyPr/>
                    <a:lstStyle/>
                    <a:p>
                      <a:pPr marL="0" lvl="0" indent="0" algn="l" rtl="0">
                        <a:spcBef>
                          <a:spcPts val="0"/>
                        </a:spcBef>
                        <a:spcAft>
                          <a:spcPts val="0"/>
                        </a:spcAft>
                        <a:buNone/>
                      </a:pPr>
                      <a:r>
                        <a:rPr lang="en" sz="1100"/>
                        <a:t>4</a:t>
                      </a:r>
                      <a:endParaRPr sz="1100"/>
                    </a:p>
                  </a:txBody>
                  <a:tcPr marL="91425" marR="91425" marT="68575" marB="68575"/>
                </a:tc>
                <a:tc>
                  <a:txBody>
                    <a:bodyPr/>
                    <a:lstStyle/>
                    <a:p>
                      <a:pPr marL="0" lvl="0" indent="0" algn="l" rtl="0">
                        <a:spcBef>
                          <a:spcPts val="0"/>
                        </a:spcBef>
                        <a:spcAft>
                          <a:spcPts val="0"/>
                        </a:spcAft>
                        <a:buNone/>
                      </a:pPr>
                      <a:r>
                        <a:rPr lang="en" sz="1100"/>
                        <a:t>Counter-firing on the 7th Regt in lodge site to 11 p.m. departure from Big Hole valley</a:t>
                      </a:r>
                      <a:endParaRPr sz="1100"/>
                    </a:p>
                  </a:txBody>
                  <a:tcPr marL="91425" marR="91425" marT="68575" marB="68575"/>
                </a:tc>
                <a:tc>
                  <a:txBody>
                    <a:bodyPr/>
                    <a:lstStyle/>
                    <a:p>
                      <a:pPr marL="0" lvl="0" indent="0" algn="l" rtl="0">
                        <a:spcBef>
                          <a:spcPts val="0"/>
                        </a:spcBef>
                        <a:spcAft>
                          <a:spcPts val="0"/>
                        </a:spcAft>
                        <a:buNone/>
                      </a:pPr>
                      <a:r>
                        <a:rPr lang="en" sz="900">
                          <a:solidFill>
                            <a:schemeClr val="dk1"/>
                          </a:solidFill>
                          <a:latin typeface="Calibri"/>
                          <a:ea typeface="Calibri"/>
                          <a:cs typeface="Calibri"/>
                          <a:sym typeface="Calibri"/>
                        </a:rPr>
                        <a:t>(Greene 134-135,137) (Haines 59,65-66,71-77) (Gibbon 7) (Woodruff 110) (Loynes 5-6) (McDonald 78)</a:t>
                      </a:r>
                      <a:endParaRPr sz="1100"/>
                    </a:p>
                  </a:txBody>
                  <a:tcPr marL="91425" marR="91425" marT="68575" marB="68575"/>
                </a:tc>
                <a:extLst>
                  <a:ext uri="{0D108BD9-81ED-4DB2-BD59-A6C34878D82A}">
                    <a16:rowId xmlns:a16="http://schemas.microsoft.com/office/drawing/2014/main" val="10004"/>
                  </a:ext>
                </a:extLst>
              </a:tr>
              <a:tr h="435400">
                <a:tc>
                  <a:txBody>
                    <a:bodyPr/>
                    <a:lstStyle/>
                    <a:p>
                      <a:pPr marL="0" lvl="0" indent="0" algn="l" rtl="0">
                        <a:spcBef>
                          <a:spcPts val="0"/>
                        </a:spcBef>
                        <a:spcAft>
                          <a:spcPts val="0"/>
                        </a:spcAft>
                        <a:buNone/>
                      </a:pPr>
                      <a:r>
                        <a:rPr lang="en" sz="1100"/>
                        <a:t>7th Regt Defense posture</a:t>
                      </a:r>
                      <a:endParaRPr sz="1100"/>
                    </a:p>
                  </a:txBody>
                  <a:tcPr marL="91425" marR="91425" marT="68575" marB="68575"/>
                </a:tc>
                <a:tc>
                  <a:txBody>
                    <a:bodyPr/>
                    <a:lstStyle/>
                    <a:p>
                      <a:pPr marL="0" lvl="0" indent="0" algn="l" rtl="0">
                        <a:spcBef>
                          <a:spcPts val="0"/>
                        </a:spcBef>
                        <a:spcAft>
                          <a:spcPts val="0"/>
                        </a:spcAft>
                        <a:buNone/>
                      </a:pPr>
                      <a:r>
                        <a:rPr lang="en" sz="1100"/>
                        <a:t>5</a:t>
                      </a:r>
                      <a:endParaRPr sz="1100"/>
                    </a:p>
                  </a:txBody>
                  <a:tcPr marL="91425" marR="91425" marT="68575" marB="68575"/>
                </a:tc>
                <a:tc>
                  <a:txBody>
                    <a:bodyPr/>
                    <a:lstStyle/>
                    <a:p>
                      <a:pPr marL="0" lvl="0" indent="0" algn="l" rtl="0">
                        <a:spcBef>
                          <a:spcPts val="0"/>
                        </a:spcBef>
                        <a:spcAft>
                          <a:spcPts val="0"/>
                        </a:spcAft>
                        <a:buNone/>
                      </a:pPr>
                      <a:r>
                        <a:rPr lang="en" sz="1100"/>
                        <a:t>Limit of advance on the objective, cessation of the assault by the Nez Perce</a:t>
                      </a:r>
                      <a:endParaRPr sz="1100"/>
                    </a:p>
                  </a:txBody>
                  <a:tcPr marL="91425" marR="91425" marT="68575" marB="68575"/>
                </a:tc>
                <a:tc>
                  <a:txBody>
                    <a:bodyPr/>
                    <a:lstStyle/>
                    <a:p>
                      <a:pPr marL="0" lvl="0" indent="0" algn="l" rtl="0">
                        <a:spcBef>
                          <a:spcPts val="0"/>
                        </a:spcBef>
                        <a:spcAft>
                          <a:spcPts val="0"/>
                        </a:spcAft>
                        <a:buNone/>
                      </a:pPr>
                      <a:r>
                        <a:rPr lang="en" sz="900">
                          <a:solidFill>
                            <a:schemeClr val="dk1"/>
                          </a:solidFill>
                          <a:latin typeface="Calibri"/>
                          <a:ea typeface="Calibri"/>
                          <a:cs typeface="Calibri"/>
                          <a:sym typeface="Calibri"/>
                        </a:rPr>
                        <a:t>(Greene 136,138) (Haines 74- 83,87-90,95-96)(Gibbon 7) (Loynes 12)(Woodruff 111)</a:t>
                      </a:r>
                      <a:endParaRPr sz="1100"/>
                    </a:p>
                  </a:txBody>
                  <a:tcPr marL="91425" marR="91425" marT="68575" marB="68575"/>
                </a:tc>
                <a:extLst>
                  <a:ext uri="{0D108BD9-81ED-4DB2-BD59-A6C34878D82A}">
                    <a16:rowId xmlns:a16="http://schemas.microsoft.com/office/drawing/2014/main" val="10005"/>
                  </a:ext>
                </a:extLst>
              </a:tr>
              <a:tr h="505625">
                <a:tc>
                  <a:txBody>
                    <a:bodyPr/>
                    <a:lstStyle/>
                    <a:p>
                      <a:pPr marL="0" lvl="0" indent="0" algn="l" rtl="0">
                        <a:spcBef>
                          <a:spcPts val="0"/>
                        </a:spcBef>
                        <a:spcAft>
                          <a:spcPts val="0"/>
                        </a:spcAft>
                        <a:buNone/>
                      </a:pPr>
                      <a:r>
                        <a:rPr lang="en" sz="1100"/>
                        <a:t>Lessons learned</a:t>
                      </a:r>
                      <a:endParaRPr sz="1100"/>
                    </a:p>
                  </a:txBody>
                  <a:tcPr marL="91425" marR="91425" marT="68575" marB="68575"/>
                </a:tc>
                <a:tc>
                  <a:txBody>
                    <a:bodyPr/>
                    <a:lstStyle/>
                    <a:p>
                      <a:pPr marL="0" lvl="0" indent="0" algn="l" rtl="0">
                        <a:spcBef>
                          <a:spcPts val="0"/>
                        </a:spcBef>
                        <a:spcAft>
                          <a:spcPts val="0"/>
                        </a:spcAft>
                        <a:buNone/>
                      </a:pPr>
                      <a:r>
                        <a:rPr lang="en" sz="1100"/>
                        <a:t>6</a:t>
                      </a:r>
                      <a:endParaRPr sz="1100"/>
                    </a:p>
                  </a:txBody>
                  <a:tcPr marL="91425" marR="91425" marT="68575" marB="68575"/>
                </a:tc>
                <a:tc>
                  <a:txBody>
                    <a:bodyPr/>
                    <a:lstStyle/>
                    <a:p>
                      <a:pPr marL="0" lvl="0" indent="0" algn="l" rtl="0">
                        <a:spcBef>
                          <a:spcPts val="0"/>
                        </a:spcBef>
                        <a:spcAft>
                          <a:spcPts val="0"/>
                        </a:spcAft>
                        <a:buNone/>
                      </a:pPr>
                      <a:r>
                        <a:rPr lang="en" sz="1100"/>
                        <a:t>End of Battle at Big Hole, Bear Paw surrender, implications for American West.</a:t>
                      </a:r>
                      <a:endParaRPr sz="1100"/>
                    </a:p>
                  </a:txBody>
                  <a:tcPr marL="91425" marR="91425" marT="68575" marB="68575"/>
                </a:tc>
                <a:tc>
                  <a:txBody>
                    <a:bodyPr/>
                    <a:lstStyle/>
                    <a:p>
                      <a:pPr marL="0" lvl="0" indent="0" algn="l" rtl="0">
                        <a:spcBef>
                          <a:spcPts val="0"/>
                        </a:spcBef>
                        <a:spcAft>
                          <a:spcPts val="0"/>
                        </a:spcAft>
                        <a:buNone/>
                      </a:pPr>
                      <a:r>
                        <a:rPr lang="en" sz="900">
                          <a:solidFill>
                            <a:schemeClr val="dk1"/>
                          </a:solidFill>
                          <a:latin typeface="Calibri"/>
                          <a:ea typeface="Calibri"/>
                          <a:cs typeface="Calibri"/>
                          <a:sym typeface="Calibri"/>
                        </a:rPr>
                        <a:t>(Haines 113-114, 135-136) (Gibbon letter)(Gibbon Article) (Woodruff 107-113) (Woodruff Letter) (McWhorter 220-225)( Mintz) (Howard  537-539) (Sherman at 902-903) (Greene 327-328)</a:t>
                      </a:r>
                      <a:endParaRPr sz="1100"/>
                    </a:p>
                  </a:txBody>
                  <a:tcPr marL="91425" marR="91425" marT="68575" marB="68575"/>
                </a:tc>
                <a:extLst>
                  <a:ext uri="{0D108BD9-81ED-4DB2-BD59-A6C34878D82A}">
                    <a16:rowId xmlns:a16="http://schemas.microsoft.com/office/drawing/2014/main" val="10006"/>
                  </a:ext>
                </a:extLst>
              </a:tr>
            </a:tbl>
          </a:graphicData>
        </a:graphic>
      </p:graphicFrame>
      <p:sp>
        <p:nvSpPr>
          <p:cNvPr id="105" name="Google Shape;105;p22"/>
          <p:cNvSpPr txBox="1"/>
          <p:nvPr/>
        </p:nvSpPr>
        <p:spPr>
          <a:xfrm>
            <a:off x="366250" y="502125"/>
            <a:ext cx="8605200" cy="785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300">
                <a:solidFill>
                  <a:schemeClr val="dk1"/>
                </a:solidFill>
              </a:rPr>
              <a:t>Group assignments are listed below. Readings are all found in the Student Book of Readings. The page numbers are in reference to the original text as excerpted in the readings. Use the table of contents in the SBR to find the author being referenced.  </a:t>
            </a:r>
            <a:endParaRPr sz="1300">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3"/>
          <p:cNvSpPr txBox="1">
            <a:spLocks noGrp="1"/>
          </p:cNvSpPr>
          <p:nvPr>
            <p:ph type="title"/>
          </p:nvPr>
        </p:nvSpPr>
        <p:spPr>
          <a:xfrm>
            <a:off x="914400" y="214312"/>
            <a:ext cx="7315200" cy="693000"/>
          </a:xfrm>
          <a:prstGeom prst="rect">
            <a:avLst/>
          </a:prstGeom>
          <a:noFill/>
          <a:ln>
            <a:noFill/>
          </a:ln>
        </p:spPr>
        <p:txBody>
          <a:bodyPr spcFirstLastPara="1" wrap="square" lIns="45700" tIns="45700" rIns="45700" bIns="45700" anchor="ctr" anchorCtr="0">
            <a:noAutofit/>
          </a:bodyPr>
          <a:lstStyle/>
          <a:p>
            <a:pPr marL="0" lvl="0" indent="0" algn="ctr" rtl="0">
              <a:lnSpc>
                <a:spcPct val="100000"/>
              </a:lnSpc>
              <a:spcBef>
                <a:spcPts val="0"/>
              </a:spcBef>
              <a:spcAft>
                <a:spcPts val="0"/>
              </a:spcAft>
              <a:buClr>
                <a:schemeClr val="dk1"/>
              </a:buClr>
              <a:buSzPts val="1800"/>
              <a:buNone/>
            </a:pPr>
            <a:r>
              <a:rPr lang="en" sz="2000">
                <a:solidFill>
                  <a:srgbClr val="72243D"/>
                </a:solidFill>
              </a:rPr>
              <a:t>Cadet Vignette Assignments</a:t>
            </a:r>
            <a:endParaRPr sz="2000">
              <a:solidFill>
                <a:srgbClr val="72243D"/>
              </a:solidFill>
            </a:endParaRPr>
          </a:p>
          <a:p>
            <a:pPr marL="0" lvl="0" indent="0" algn="ctr" rtl="0">
              <a:lnSpc>
                <a:spcPct val="100000"/>
              </a:lnSpc>
              <a:spcBef>
                <a:spcPts val="0"/>
              </a:spcBef>
              <a:spcAft>
                <a:spcPts val="0"/>
              </a:spcAft>
              <a:buClr>
                <a:schemeClr val="dk1"/>
              </a:buClr>
              <a:buSzPts val="1800"/>
              <a:buNone/>
            </a:pPr>
            <a:r>
              <a:rPr lang="en" sz="2000">
                <a:solidFill>
                  <a:srgbClr val="72243D"/>
                </a:solidFill>
              </a:rPr>
              <a:t>Historical Perspective</a:t>
            </a:r>
            <a:endParaRPr sz="2000">
              <a:solidFill>
                <a:srgbClr val="72243D"/>
              </a:solidFill>
            </a:endParaRPr>
          </a:p>
          <a:p>
            <a:pPr marL="0" lvl="0" indent="0" algn="ctr" rtl="0">
              <a:lnSpc>
                <a:spcPct val="100000"/>
              </a:lnSpc>
              <a:spcBef>
                <a:spcPts val="0"/>
              </a:spcBef>
              <a:spcAft>
                <a:spcPts val="0"/>
              </a:spcAft>
              <a:buClr>
                <a:schemeClr val="dk1"/>
              </a:buClr>
              <a:buSzPts val="1800"/>
              <a:buNone/>
            </a:pPr>
            <a:r>
              <a:rPr lang="en" sz="2000">
                <a:solidFill>
                  <a:srgbClr val="72243D"/>
                </a:solidFill>
              </a:rPr>
              <a:t>Group 1</a:t>
            </a:r>
            <a:endParaRPr sz="2000">
              <a:solidFill>
                <a:srgbClr val="72243D"/>
              </a:solidFill>
            </a:endParaRPr>
          </a:p>
        </p:txBody>
      </p:sp>
      <p:sp>
        <p:nvSpPr>
          <p:cNvPr id="111" name="Google Shape;111;p23"/>
          <p:cNvSpPr txBox="1"/>
          <p:nvPr/>
        </p:nvSpPr>
        <p:spPr>
          <a:xfrm>
            <a:off x="645450" y="1069050"/>
            <a:ext cx="8014500" cy="2820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400">
                <a:solidFill>
                  <a:schemeClr val="dk1"/>
                </a:solidFill>
              </a:rPr>
              <a:t>30 minutes PMESII-PT analysis</a:t>
            </a:r>
            <a:endParaRPr sz="2400">
              <a:solidFill>
                <a:schemeClr val="dk1"/>
              </a:solidFill>
            </a:endParaRPr>
          </a:p>
          <a:p>
            <a:pPr marL="0" lvl="0" indent="0" algn="l" rtl="0">
              <a:spcBef>
                <a:spcPts val="0"/>
              </a:spcBef>
              <a:spcAft>
                <a:spcPts val="0"/>
              </a:spcAft>
              <a:buNone/>
            </a:pPr>
            <a:endParaRPr sz="1800">
              <a:solidFill>
                <a:schemeClr val="dk1"/>
              </a:solidFill>
            </a:endParaRPr>
          </a:p>
          <a:p>
            <a:pPr marL="0" lvl="0" indent="0" algn="l" rtl="0">
              <a:spcBef>
                <a:spcPts val="0"/>
              </a:spcBef>
              <a:spcAft>
                <a:spcPts val="0"/>
              </a:spcAft>
              <a:buNone/>
            </a:pPr>
            <a:r>
              <a:rPr lang="en" sz="1800">
                <a:solidFill>
                  <a:schemeClr val="dk1"/>
                </a:solidFill>
              </a:rPr>
              <a:t>Explain the context of the Nez Perce War in 1877 from the perspective of PMESII-PT.  President Grant (Political),GEN Sherman (military), , Isaac Stevens (economic), White Bird, Looking Glass, Joseph, and regarding the 1855 and 1863 treaties (Social). Include the impact of the news of the 15 murders IVO Grangeville that sparked activity in the Missoula Valley (information). Explain the terrain layout on the provided map, the availability of improved roads (infrastructure), and the time it took for operations to happen over said terrain in 1877. Focus the end of your overview to events immediately leading up to the Big Hole battle to include the where (Physical Environment) and when (Time ) events of the battle occurred.</a:t>
            </a:r>
            <a:endParaRPr sz="1800">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24"/>
          <p:cNvSpPr txBox="1">
            <a:spLocks noGrp="1"/>
          </p:cNvSpPr>
          <p:nvPr>
            <p:ph type="title"/>
          </p:nvPr>
        </p:nvSpPr>
        <p:spPr>
          <a:xfrm>
            <a:off x="914440" y="1"/>
            <a:ext cx="7315200" cy="571500"/>
          </a:xfrm>
          <a:prstGeom prst="rect">
            <a:avLst/>
          </a:prstGeom>
          <a:noFill/>
          <a:ln>
            <a:noFill/>
          </a:ln>
        </p:spPr>
        <p:txBody>
          <a:bodyPr spcFirstLastPara="1" wrap="square" lIns="45700" tIns="45700" rIns="45700" bIns="45700" anchor="ctr" anchorCtr="0">
            <a:noAutofit/>
          </a:bodyPr>
          <a:lstStyle/>
          <a:p>
            <a:pPr marL="0" lvl="0" indent="0" algn="ctr" rtl="0">
              <a:lnSpc>
                <a:spcPct val="100000"/>
              </a:lnSpc>
              <a:spcBef>
                <a:spcPts val="0"/>
              </a:spcBef>
              <a:spcAft>
                <a:spcPts val="0"/>
              </a:spcAft>
              <a:buClr>
                <a:schemeClr val="dk1"/>
              </a:buClr>
              <a:buSzPts val="1800"/>
              <a:buNone/>
            </a:pPr>
            <a:r>
              <a:rPr lang="en" sz="2000">
                <a:solidFill>
                  <a:srgbClr val="72243D"/>
                </a:solidFill>
              </a:rPr>
              <a:t>Running Estimate</a:t>
            </a:r>
            <a:endParaRPr sz="2000">
              <a:solidFill>
                <a:srgbClr val="72243D"/>
              </a:solidFill>
            </a:endParaRPr>
          </a:p>
        </p:txBody>
      </p:sp>
      <p:cxnSp>
        <p:nvCxnSpPr>
          <p:cNvPr id="117" name="Google Shape;117;p24"/>
          <p:cNvCxnSpPr>
            <a:stCxn id="116" idx="2"/>
          </p:cNvCxnSpPr>
          <p:nvPr/>
        </p:nvCxnSpPr>
        <p:spPr>
          <a:xfrm>
            <a:off x="4572040" y="571501"/>
            <a:ext cx="36300" cy="4427700"/>
          </a:xfrm>
          <a:prstGeom prst="straightConnector1">
            <a:avLst/>
          </a:prstGeom>
          <a:noFill/>
          <a:ln w="9525" cap="flat" cmpd="sng">
            <a:solidFill>
              <a:schemeClr val="dk2"/>
            </a:solidFill>
            <a:prstDash val="solid"/>
            <a:round/>
            <a:headEnd type="none" w="med" len="med"/>
            <a:tailEnd type="none" w="med" len="med"/>
          </a:ln>
        </p:spPr>
      </p:cxnSp>
      <p:cxnSp>
        <p:nvCxnSpPr>
          <p:cNvPr id="118" name="Google Shape;118;p24"/>
          <p:cNvCxnSpPr/>
          <p:nvPr/>
        </p:nvCxnSpPr>
        <p:spPr>
          <a:xfrm>
            <a:off x="522220" y="2747165"/>
            <a:ext cx="8449200" cy="6900"/>
          </a:xfrm>
          <a:prstGeom prst="straightConnector1">
            <a:avLst/>
          </a:prstGeom>
          <a:noFill/>
          <a:ln w="9525" cap="flat" cmpd="sng">
            <a:solidFill>
              <a:schemeClr val="dk2"/>
            </a:solidFill>
            <a:prstDash val="solid"/>
            <a:round/>
            <a:headEnd type="none" w="med" len="med"/>
            <a:tailEnd type="none" w="med" len="med"/>
          </a:ln>
        </p:spPr>
      </p:cxnSp>
      <p:sp>
        <p:nvSpPr>
          <p:cNvPr id="119" name="Google Shape;119;p24"/>
          <p:cNvSpPr txBox="1"/>
          <p:nvPr/>
        </p:nvSpPr>
        <p:spPr>
          <a:xfrm>
            <a:off x="754120" y="373738"/>
            <a:ext cx="14412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u="sng" dirty="0">
                <a:solidFill>
                  <a:schemeClr val="dk1"/>
                </a:solidFill>
              </a:rPr>
              <a:t>Facts</a:t>
            </a:r>
            <a:endParaRPr sz="1800" u="sng" dirty="0">
              <a:solidFill>
                <a:schemeClr val="dk1"/>
              </a:solidFill>
            </a:endParaRPr>
          </a:p>
        </p:txBody>
      </p:sp>
      <p:sp>
        <p:nvSpPr>
          <p:cNvPr id="120" name="Google Shape;120;p24"/>
          <p:cNvSpPr txBox="1"/>
          <p:nvPr/>
        </p:nvSpPr>
        <p:spPr>
          <a:xfrm>
            <a:off x="4943050" y="439574"/>
            <a:ext cx="22497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u="sng" dirty="0">
                <a:solidFill>
                  <a:schemeClr val="dk1"/>
                </a:solidFill>
              </a:rPr>
              <a:t>Assumptions</a:t>
            </a:r>
            <a:endParaRPr sz="1800" u="sng" dirty="0">
              <a:solidFill>
                <a:schemeClr val="dk1"/>
              </a:solidFill>
            </a:endParaRPr>
          </a:p>
        </p:txBody>
      </p:sp>
      <p:sp>
        <p:nvSpPr>
          <p:cNvPr id="121" name="Google Shape;121;p24"/>
          <p:cNvSpPr txBox="1"/>
          <p:nvPr/>
        </p:nvSpPr>
        <p:spPr>
          <a:xfrm>
            <a:off x="914450" y="2755631"/>
            <a:ext cx="18387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u="sng">
                <a:solidFill>
                  <a:schemeClr val="dk1"/>
                </a:solidFill>
              </a:rPr>
              <a:t>Constraints</a:t>
            </a:r>
            <a:endParaRPr sz="1800" u="sng">
              <a:solidFill>
                <a:schemeClr val="dk1"/>
              </a:solidFill>
            </a:endParaRPr>
          </a:p>
        </p:txBody>
      </p:sp>
      <p:sp>
        <p:nvSpPr>
          <p:cNvPr id="122" name="Google Shape;122;p24"/>
          <p:cNvSpPr txBox="1"/>
          <p:nvPr/>
        </p:nvSpPr>
        <p:spPr>
          <a:xfrm>
            <a:off x="4943050" y="2755631"/>
            <a:ext cx="17526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u="sng">
                <a:solidFill>
                  <a:schemeClr val="dk1"/>
                </a:solidFill>
              </a:rPr>
              <a:t>Limitations</a:t>
            </a:r>
            <a:endParaRPr sz="1800" u="sng">
              <a:solidFill>
                <a:schemeClr val="dk1"/>
              </a:solidFill>
            </a:endParaRPr>
          </a:p>
        </p:txBody>
      </p:sp>
      <p:sp>
        <p:nvSpPr>
          <p:cNvPr id="123" name="Google Shape;123;p24"/>
          <p:cNvSpPr txBox="1"/>
          <p:nvPr/>
        </p:nvSpPr>
        <p:spPr>
          <a:xfrm>
            <a:off x="235225" y="676123"/>
            <a:ext cx="4091700" cy="23397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Clr>
                <a:schemeClr val="dk1"/>
              </a:buClr>
              <a:buSzPts val="1400"/>
              <a:buChar char="-"/>
            </a:pPr>
            <a:r>
              <a:rPr lang="en" dirty="0">
                <a:solidFill>
                  <a:schemeClr val="dk1"/>
                </a:solidFill>
              </a:rPr>
              <a:t>Resource development is the only way to pay down the National Debt</a:t>
            </a:r>
            <a:endParaRPr dirty="0">
              <a:solidFill>
                <a:schemeClr val="dk1"/>
              </a:solidFill>
            </a:endParaRPr>
          </a:p>
          <a:p>
            <a:pPr marL="457200" lvl="0" indent="-317500" algn="l" rtl="0">
              <a:spcBef>
                <a:spcPts val="0"/>
              </a:spcBef>
              <a:spcAft>
                <a:spcPts val="0"/>
              </a:spcAft>
              <a:buClr>
                <a:schemeClr val="dk1"/>
              </a:buClr>
              <a:buSzPts val="1400"/>
              <a:buChar char="-"/>
            </a:pPr>
            <a:r>
              <a:rPr lang="en" dirty="0">
                <a:solidFill>
                  <a:schemeClr val="dk1"/>
                </a:solidFill>
              </a:rPr>
              <a:t>The 1863 treaty was not legally binding on the Non-Treaty Nez Perce</a:t>
            </a:r>
            <a:endParaRPr dirty="0">
              <a:solidFill>
                <a:schemeClr val="dk1"/>
              </a:solidFill>
            </a:endParaRPr>
          </a:p>
          <a:p>
            <a:pPr marL="457200" lvl="0" indent="-317500" algn="l" rtl="0">
              <a:spcBef>
                <a:spcPts val="0"/>
              </a:spcBef>
              <a:spcAft>
                <a:spcPts val="0"/>
              </a:spcAft>
              <a:buClr>
                <a:schemeClr val="dk1"/>
              </a:buClr>
              <a:buSzPts val="1400"/>
              <a:buChar char="-"/>
            </a:pPr>
            <a:r>
              <a:rPr lang="en" dirty="0">
                <a:solidFill>
                  <a:schemeClr val="dk1"/>
                </a:solidFill>
              </a:rPr>
              <a:t>BG Howard gave Nez Perce 30 days to move to the reservation</a:t>
            </a:r>
            <a:endParaRPr dirty="0">
              <a:solidFill>
                <a:schemeClr val="dk1"/>
              </a:solidFill>
            </a:endParaRPr>
          </a:p>
          <a:p>
            <a:pPr marL="457200" lvl="0" indent="-317500" algn="l" rtl="0">
              <a:spcBef>
                <a:spcPts val="0"/>
              </a:spcBef>
              <a:spcAft>
                <a:spcPts val="0"/>
              </a:spcAft>
              <a:buClr>
                <a:schemeClr val="dk1"/>
              </a:buClr>
              <a:buSzPts val="1400"/>
              <a:buChar char="-"/>
            </a:pPr>
            <a:r>
              <a:rPr lang="en" dirty="0">
                <a:solidFill>
                  <a:schemeClr val="dk1"/>
                </a:solidFill>
              </a:rPr>
              <a:t>White Bird’s band murdered 15 peaceful settlers in retaliation for one of theirs being wrongfully accused and murdered  </a:t>
            </a:r>
            <a:endParaRPr dirty="0">
              <a:solidFill>
                <a:schemeClr val="dk1"/>
              </a:solidFill>
            </a:endParaRPr>
          </a:p>
          <a:p>
            <a:pPr marL="457200" lvl="0" indent="0" algn="l" rtl="0">
              <a:spcBef>
                <a:spcPts val="0"/>
              </a:spcBef>
              <a:spcAft>
                <a:spcPts val="0"/>
              </a:spcAft>
              <a:buNone/>
            </a:pPr>
            <a:r>
              <a:rPr lang="en" dirty="0">
                <a:solidFill>
                  <a:schemeClr val="dk1"/>
                </a:solidFill>
              </a:rPr>
              <a:t>	</a:t>
            </a:r>
            <a:endParaRPr dirty="0">
              <a:solidFill>
                <a:schemeClr val="dk1"/>
              </a:solidFill>
            </a:endParaRPr>
          </a:p>
        </p:txBody>
      </p:sp>
      <p:sp>
        <p:nvSpPr>
          <p:cNvPr id="124" name="Google Shape;124;p24"/>
          <p:cNvSpPr txBox="1"/>
          <p:nvPr/>
        </p:nvSpPr>
        <p:spPr>
          <a:xfrm>
            <a:off x="4707825" y="902643"/>
            <a:ext cx="4326900" cy="19086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Clr>
                <a:schemeClr val="dk1"/>
              </a:buClr>
              <a:buSzPts val="1400"/>
              <a:buChar char="-"/>
            </a:pPr>
            <a:r>
              <a:rPr lang="en">
                <a:solidFill>
                  <a:schemeClr val="dk1"/>
                </a:solidFill>
              </a:rPr>
              <a:t>A treaty binding one band of Nez Perce would bind all bands</a:t>
            </a:r>
            <a:endParaRPr>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A relatively small fighting force can bring in the Non-Treaty bands to the reservation</a:t>
            </a:r>
            <a:endParaRPr>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Anti-Government sentiment will become enraged among the Salish tribes in the Bitterroot and Jocko Valley when the Nez Perce come through.</a:t>
            </a:r>
            <a:endParaRPr>
              <a:solidFill>
                <a:schemeClr val="dk1"/>
              </a:solidFill>
            </a:endParaRPr>
          </a:p>
        </p:txBody>
      </p:sp>
      <p:sp>
        <p:nvSpPr>
          <p:cNvPr id="125" name="Google Shape;125;p24"/>
          <p:cNvSpPr txBox="1"/>
          <p:nvPr/>
        </p:nvSpPr>
        <p:spPr>
          <a:xfrm>
            <a:off x="235225" y="3101906"/>
            <a:ext cx="4326900" cy="6156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Clr>
                <a:schemeClr val="dk1"/>
              </a:buClr>
              <a:buSzPts val="1400"/>
              <a:buChar char="-"/>
            </a:pPr>
            <a:r>
              <a:rPr lang="en">
                <a:solidFill>
                  <a:schemeClr val="dk1"/>
                </a:solidFill>
              </a:rPr>
              <a:t>manpower- most companies consist of 30 pax</a:t>
            </a:r>
            <a:endParaRPr>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rules of engagement</a:t>
            </a:r>
            <a:endParaRPr>
              <a:solidFill>
                <a:schemeClr val="dk1"/>
              </a:solidFill>
            </a:endParaRPr>
          </a:p>
        </p:txBody>
      </p:sp>
      <p:sp>
        <p:nvSpPr>
          <p:cNvPr id="126" name="Google Shape;126;p24"/>
          <p:cNvSpPr txBox="1"/>
          <p:nvPr/>
        </p:nvSpPr>
        <p:spPr>
          <a:xfrm>
            <a:off x="4853475" y="3101906"/>
            <a:ext cx="3979200" cy="19086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Clr>
                <a:schemeClr val="dk1"/>
              </a:buClr>
              <a:buSzPts val="1400"/>
              <a:buChar char="-"/>
            </a:pPr>
            <a:r>
              <a:rPr lang="en">
                <a:solidFill>
                  <a:schemeClr val="dk1"/>
                </a:solidFill>
              </a:rPr>
              <a:t>sustainment required time to gather food and supplies</a:t>
            </a:r>
            <a:endParaRPr>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terrain limited the speed at which movement could occur, and the toll it took on stock and personnel</a:t>
            </a:r>
            <a:endParaRPr>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communication only happened as fast as dispatch riders could travel- which in turn was affected by terrain</a:t>
            </a:r>
            <a:endParaRPr>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25"/>
          <p:cNvSpPr txBox="1">
            <a:spLocks noGrp="1"/>
          </p:cNvSpPr>
          <p:nvPr>
            <p:ph type="title"/>
          </p:nvPr>
        </p:nvSpPr>
        <p:spPr>
          <a:xfrm>
            <a:off x="914440" y="1"/>
            <a:ext cx="7315200" cy="571500"/>
          </a:xfrm>
          <a:prstGeom prst="rect">
            <a:avLst/>
          </a:prstGeom>
          <a:noFill/>
          <a:ln>
            <a:noFill/>
          </a:ln>
        </p:spPr>
        <p:txBody>
          <a:bodyPr spcFirstLastPara="1" wrap="square" lIns="45700" tIns="45700" rIns="45700" bIns="45700" anchor="ctr" anchorCtr="0">
            <a:noAutofit/>
          </a:bodyPr>
          <a:lstStyle/>
          <a:p>
            <a:pPr marL="0" lvl="0" indent="0" algn="ctr" rtl="0">
              <a:lnSpc>
                <a:spcPct val="100000"/>
              </a:lnSpc>
              <a:spcBef>
                <a:spcPts val="0"/>
              </a:spcBef>
              <a:spcAft>
                <a:spcPts val="0"/>
              </a:spcAft>
              <a:buClr>
                <a:schemeClr val="dk1"/>
              </a:buClr>
              <a:buSzPts val="1800"/>
              <a:buNone/>
            </a:pPr>
            <a:r>
              <a:rPr lang="en" sz="2000">
                <a:solidFill>
                  <a:srgbClr val="72243D"/>
                </a:solidFill>
              </a:rPr>
              <a:t>Running Estimate</a:t>
            </a:r>
            <a:endParaRPr sz="2000">
              <a:solidFill>
                <a:srgbClr val="72243D"/>
              </a:solidFill>
            </a:endParaRPr>
          </a:p>
        </p:txBody>
      </p:sp>
      <p:cxnSp>
        <p:nvCxnSpPr>
          <p:cNvPr id="132" name="Google Shape;132;p25"/>
          <p:cNvCxnSpPr>
            <a:stCxn id="131" idx="2"/>
          </p:cNvCxnSpPr>
          <p:nvPr/>
        </p:nvCxnSpPr>
        <p:spPr>
          <a:xfrm>
            <a:off x="4572040" y="571501"/>
            <a:ext cx="36300" cy="4427700"/>
          </a:xfrm>
          <a:prstGeom prst="straightConnector1">
            <a:avLst/>
          </a:prstGeom>
          <a:noFill/>
          <a:ln w="9525" cap="flat" cmpd="sng">
            <a:solidFill>
              <a:schemeClr val="dk2"/>
            </a:solidFill>
            <a:prstDash val="solid"/>
            <a:round/>
            <a:headEnd type="none" w="med" len="med"/>
            <a:tailEnd type="none" w="med" len="med"/>
          </a:ln>
        </p:spPr>
      </p:cxnSp>
      <p:cxnSp>
        <p:nvCxnSpPr>
          <p:cNvPr id="133" name="Google Shape;133;p25"/>
          <p:cNvCxnSpPr/>
          <p:nvPr/>
        </p:nvCxnSpPr>
        <p:spPr>
          <a:xfrm>
            <a:off x="500275" y="2564288"/>
            <a:ext cx="8449200" cy="6900"/>
          </a:xfrm>
          <a:prstGeom prst="straightConnector1">
            <a:avLst/>
          </a:prstGeom>
          <a:noFill/>
          <a:ln w="9525" cap="flat" cmpd="sng">
            <a:solidFill>
              <a:schemeClr val="dk2"/>
            </a:solidFill>
            <a:prstDash val="solid"/>
            <a:round/>
            <a:headEnd type="none" w="med" len="med"/>
            <a:tailEnd type="none" w="med" len="med"/>
          </a:ln>
        </p:spPr>
      </p:cxnSp>
      <p:sp>
        <p:nvSpPr>
          <p:cNvPr id="134" name="Google Shape;134;p25"/>
          <p:cNvSpPr txBox="1"/>
          <p:nvPr/>
        </p:nvSpPr>
        <p:spPr>
          <a:xfrm>
            <a:off x="503450" y="688294"/>
            <a:ext cx="29121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u="sng">
                <a:solidFill>
                  <a:schemeClr val="dk1"/>
                </a:solidFill>
              </a:rPr>
              <a:t>Friendly Status</a:t>
            </a:r>
            <a:endParaRPr sz="1800" u="sng">
              <a:solidFill>
                <a:schemeClr val="dk1"/>
              </a:solidFill>
            </a:endParaRPr>
          </a:p>
        </p:txBody>
      </p:sp>
      <p:sp>
        <p:nvSpPr>
          <p:cNvPr id="135" name="Google Shape;135;p25"/>
          <p:cNvSpPr txBox="1"/>
          <p:nvPr/>
        </p:nvSpPr>
        <p:spPr>
          <a:xfrm>
            <a:off x="4943050" y="688294"/>
            <a:ext cx="40065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u="sng">
                <a:solidFill>
                  <a:schemeClr val="dk1"/>
                </a:solidFill>
              </a:rPr>
              <a:t>Enemy Activities and Capabilities </a:t>
            </a:r>
            <a:endParaRPr sz="1800" u="sng">
              <a:solidFill>
                <a:schemeClr val="dk1"/>
              </a:solidFill>
            </a:endParaRPr>
          </a:p>
        </p:txBody>
      </p:sp>
      <p:sp>
        <p:nvSpPr>
          <p:cNvPr id="136" name="Google Shape;136;p25"/>
          <p:cNvSpPr txBox="1"/>
          <p:nvPr/>
        </p:nvSpPr>
        <p:spPr>
          <a:xfrm>
            <a:off x="503450" y="2755631"/>
            <a:ext cx="29787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u="sng">
                <a:solidFill>
                  <a:schemeClr val="dk1"/>
                </a:solidFill>
              </a:rPr>
              <a:t>Civil Considerations</a:t>
            </a:r>
            <a:endParaRPr sz="1800" u="sng">
              <a:solidFill>
                <a:schemeClr val="dk1"/>
              </a:solidFill>
            </a:endParaRPr>
          </a:p>
        </p:txBody>
      </p:sp>
      <p:sp>
        <p:nvSpPr>
          <p:cNvPr id="137" name="Google Shape;137;p25"/>
          <p:cNvSpPr txBox="1"/>
          <p:nvPr/>
        </p:nvSpPr>
        <p:spPr>
          <a:xfrm>
            <a:off x="4943050" y="2755631"/>
            <a:ext cx="4200900" cy="431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u="sng">
                <a:solidFill>
                  <a:schemeClr val="dk1"/>
                </a:solidFill>
              </a:rPr>
              <a:t>Conclusions and recommendation (Risk)</a:t>
            </a:r>
            <a:endParaRPr sz="1600" u="sng">
              <a:solidFill>
                <a:schemeClr val="dk1"/>
              </a:solidFill>
            </a:endParaRPr>
          </a:p>
        </p:txBody>
      </p:sp>
      <p:sp>
        <p:nvSpPr>
          <p:cNvPr id="138" name="Google Shape;138;p25"/>
          <p:cNvSpPr txBox="1"/>
          <p:nvPr/>
        </p:nvSpPr>
        <p:spPr>
          <a:xfrm>
            <a:off x="632800" y="1210088"/>
            <a:ext cx="3727200" cy="12621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Clr>
                <a:schemeClr val="dk1"/>
              </a:buClr>
              <a:buSzPts val="1400"/>
              <a:buChar char="-"/>
            </a:pPr>
            <a:r>
              <a:rPr lang="en">
                <a:solidFill>
                  <a:schemeClr val="dk1"/>
                </a:solidFill>
              </a:rPr>
              <a:t>Roughly 1 Bn in MT, 1 in WA/ID</a:t>
            </a:r>
            <a:endParaRPr>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Roughly 1 company of volunteers</a:t>
            </a:r>
            <a:endParaRPr>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Infantry had to be transported by wagon for speed.</a:t>
            </a:r>
            <a:endParaRPr>
              <a:solidFill>
                <a:schemeClr val="dk1"/>
              </a:solidFill>
            </a:endParaRPr>
          </a:p>
          <a:p>
            <a:pPr marL="457200" lvl="0" indent="0" algn="l" rtl="0">
              <a:spcBef>
                <a:spcPts val="0"/>
              </a:spcBef>
              <a:spcAft>
                <a:spcPts val="0"/>
              </a:spcAft>
              <a:buNone/>
            </a:pPr>
            <a:endParaRPr>
              <a:solidFill>
                <a:schemeClr val="dk1"/>
              </a:solidFill>
            </a:endParaRPr>
          </a:p>
        </p:txBody>
      </p:sp>
      <p:sp>
        <p:nvSpPr>
          <p:cNvPr id="139" name="Google Shape;139;p25"/>
          <p:cNvSpPr txBox="1"/>
          <p:nvPr/>
        </p:nvSpPr>
        <p:spPr>
          <a:xfrm>
            <a:off x="500275" y="3179156"/>
            <a:ext cx="4006500" cy="14775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Clr>
                <a:schemeClr val="dk1"/>
              </a:buClr>
              <a:buSzPts val="1400"/>
              <a:buChar char="-"/>
            </a:pPr>
            <a:r>
              <a:rPr lang="en">
                <a:solidFill>
                  <a:schemeClr val="dk1"/>
                </a:solidFill>
              </a:rPr>
              <a:t>Miners and railroads represented revenue </a:t>
            </a:r>
            <a:endParaRPr>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Most settlers wanted Indigenous competition for land eliminated</a:t>
            </a:r>
            <a:endParaRPr>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3 Men from White Bird’s Band did murder 15 settlers IVO Grangeville, ID</a:t>
            </a:r>
            <a:endParaRPr>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Manifest Destiny</a:t>
            </a:r>
            <a:endParaRPr>
              <a:solidFill>
                <a:schemeClr val="dk1"/>
              </a:solidFill>
            </a:endParaRPr>
          </a:p>
        </p:txBody>
      </p:sp>
      <p:sp>
        <p:nvSpPr>
          <p:cNvPr id="140" name="Google Shape;140;p25"/>
          <p:cNvSpPr txBox="1"/>
          <p:nvPr/>
        </p:nvSpPr>
        <p:spPr>
          <a:xfrm>
            <a:off x="5377075" y="1034569"/>
            <a:ext cx="3886200" cy="12621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Clr>
                <a:schemeClr val="dk1"/>
              </a:buClr>
              <a:buSzPts val="1400"/>
              <a:buChar char="-"/>
            </a:pPr>
            <a:r>
              <a:rPr lang="en">
                <a:solidFill>
                  <a:schemeClr val="dk1"/>
                </a:solidFill>
              </a:rPr>
              <a:t>Armed with US weapons</a:t>
            </a:r>
            <a:endParaRPr>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Capable Horsemen </a:t>
            </a:r>
            <a:endParaRPr>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Seasoned warriors</a:t>
            </a:r>
            <a:endParaRPr>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enraged at the inequities of moving to reservation, racism</a:t>
            </a:r>
            <a:endParaRPr>
              <a:solidFill>
                <a:schemeClr val="dk1"/>
              </a:solidFill>
            </a:endParaRPr>
          </a:p>
        </p:txBody>
      </p:sp>
      <p:sp>
        <p:nvSpPr>
          <p:cNvPr id="141" name="Google Shape;141;p25"/>
          <p:cNvSpPr txBox="1"/>
          <p:nvPr/>
        </p:nvSpPr>
        <p:spPr>
          <a:xfrm>
            <a:off x="5039150" y="3154181"/>
            <a:ext cx="3511800" cy="10467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Clr>
                <a:schemeClr val="dk1"/>
              </a:buClr>
              <a:buSzPts val="1400"/>
              <a:buChar char="-"/>
            </a:pPr>
            <a:r>
              <a:rPr lang="en">
                <a:solidFill>
                  <a:schemeClr val="dk1"/>
                </a:solidFill>
              </a:rPr>
              <a:t>armed conflict was avoidable</a:t>
            </a:r>
            <a:endParaRPr>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attack on Looking Glass’ band on the reservation was illegal</a:t>
            </a:r>
            <a:endParaRPr>
              <a:solidFill>
                <a:schemeClr val="dk1"/>
              </a:solidFill>
            </a:endParaRPr>
          </a:p>
          <a:p>
            <a:pPr marL="457200" lvl="0" indent="0" algn="l" rtl="0">
              <a:spcBef>
                <a:spcPts val="0"/>
              </a:spcBef>
              <a:spcAft>
                <a:spcPts val="0"/>
              </a:spcAft>
              <a:buNone/>
            </a:pPr>
            <a:endParaRPr>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26"/>
          <p:cNvSpPr txBox="1">
            <a:spLocks noGrp="1"/>
          </p:cNvSpPr>
          <p:nvPr>
            <p:ph type="title"/>
          </p:nvPr>
        </p:nvSpPr>
        <p:spPr>
          <a:xfrm>
            <a:off x="914390" y="154651"/>
            <a:ext cx="7315200" cy="571500"/>
          </a:xfrm>
          <a:prstGeom prst="rect">
            <a:avLst/>
          </a:prstGeom>
          <a:noFill/>
          <a:ln>
            <a:noFill/>
          </a:ln>
        </p:spPr>
        <p:txBody>
          <a:bodyPr spcFirstLastPara="1" wrap="square" lIns="45700" tIns="45700" rIns="45700" bIns="45700" anchor="ctr" anchorCtr="0">
            <a:noAutofit/>
          </a:bodyPr>
          <a:lstStyle/>
          <a:p>
            <a:pPr marL="0" lvl="0" indent="0" algn="ctr" rtl="0">
              <a:lnSpc>
                <a:spcPct val="100000"/>
              </a:lnSpc>
              <a:spcBef>
                <a:spcPts val="0"/>
              </a:spcBef>
              <a:spcAft>
                <a:spcPts val="0"/>
              </a:spcAft>
              <a:buClr>
                <a:schemeClr val="dk1"/>
              </a:buClr>
              <a:buSzPts val="1800"/>
              <a:buNone/>
            </a:pPr>
            <a:r>
              <a:rPr lang="en" sz="2000">
                <a:solidFill>
                  <a:srgbClr val="72243D"/>
                </a:solidFill>
              </a:rPr>
              <a:t>Cadet Vignette Assignments</a:t>
            </a:r>
            <a:endParaRPr sz="2000">
              <a:solidFill>
                <a:srgbClr val="72243D"/>
              </a:solidFill>
            </a:endParaRPr>
          </a:p>
          <a:p>
            <a:pPr marL="0" lvl="0" indent="0" algn="ctr" rtl="0">
              <a:lnSpc>
                <a:spcPct val="100000"/>
              </a:lnSpc>
              <a:spcBef>
                <a:spcPts val="0"/>
              </a:spcBef>
              <a:spcAft>
                <a:spcPts val="0"/>
              </a:spcAft>
              <a:buClr>
                <a:schemeClr val="dk1"/>
              </a:buClr>
              <a:buSzPts val="1800"/>
              <a:buNone/>
            </a:pPr>
            <a:r>
              <a:rPr lang="en" sz="2000">
                <a:solidFill>
                  <a:srgbClr val="72243D"/>
                </a:solidFill>
              </a:rPr>
              <a:t>7th Regiment plan of attack</a:t>
            </a:r>
            <a:endParaRPr sz="2000">
              <a:solidFill>
                <a:srgbClr val="72243D"/>
              </a:solidFill>
            </a:endParaRPr>
          </a:p>
          <a:p>
            <a:pPr marL="0" lvl="0" indent="0" algn="ctr" rtl="0">
              <a:lnSpc>
                <a:spcPct val="100000"/>
              </a:lnSpc>
              <a:spcBef>
                <a:spcPts val="0"/>
              </a:spcBef>
              <a:spcAft>
                <a:spcPts val="0"/>
              </a:spcAft>
              <a:buClr>
                <a:schemeClr val="dk1"/>
              </a:buClr>
              <a:buSzPts val="1800"/>
              <a:buNone/>
            </a:pPr>
            <a:r>
              <a:rPr lang="en" sz="2000">
                <a:solidFill>
                  <a:srgbClr val="72243D"/>
                </a:solidFill>
              </a:rPr>
              <a:t>Group 2</a:t>
            </a:r>
            <a:endParaRPr sz="2000">
              <a:solidFill>
                <a:srgbClr val="72243D"/>
              </a:solidFill>
            </a:endParaRPr>
          </a:p>
        </p:txBody>
      </p:sp>
      <p:sp>
        <p:nvSpPr>
          <p:cNvPr id="147" name="Google Shape;147;p26"/>
          <p:cNvSpPr txBox="1"/>
          <p:nvPr/>
        </p:nvSpPr>
        <p:spPr>
          <a:xfrm>
            <a:off x="744850" y="1081556"/>
            <a:ext cx="7810500" cy="2800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400">
                <a:solidFill>
                  <a:schemeClr val="dk1"/>
                </a:solidFill>
              </a:rPr>
              <a:t>20 minutes METT-TC Analysis</a:t>
            </a:r>
            <a:endParaRPr sz="2400">
              <a:solidFill>
                <a:schemeClr val="dk1"/>
              </a:solidFill>
            </a:endParaRPr>
          </a:p>
          <a:p>
            <a:pPr marL="0" lvl="0" indent="0" algn="l" rtl="0">
              <a:spcBef>
                <a:spcPts val="0"/>
              </a:spcBef>
              <a:spcAft>
                <a:spcPts val="0"/>
              </a:spcAft>
              <a:buNone/>
            </a:pPr>
            <a:endParaRPr sz="2400">
              <a:solidFill>
                <a:schemeClr val="dk1"/>
              </a:solidFill>
            </a:endParaRPr>
          </a:p>
          <a:p>
            <a:pPr marL="0" lvl="0" indent="0" algn="l" rtl="0">
              <a:spcBef>
                <a:spcPts val="0"/>
              </a:spcBef>
              <a:spcAft>
                <a:spcPts val="0"/>
              </a:spcAft>
              <a:buNone/>
            </a:pPr>
            <a:r>
              <a:rPr lang="en" sz="1800">
                <a:solidFill>
                  <a:schemeClr val="dk1"/>
                </a:solidFill>
              </a:rPr>
              <a:t>Describe the perspective of the 7th Regiment from the lens of METT-TC. Summarize the orders and endstate put forth to LTC Gibbon and his corresponding plans for the Big Hole encampment(M). Describe the 7th Regiment’s understanding of the non-treaty Nez Perce bands (E) with regard to their location, composition, and disposition. What terrain features separated the 7th Regiment from their objectives(T). Summarize LTC Gibbon formation in terms of composition, disposition, and strength (T). Explain how timing affected the operations (T).Summarize civil considerations that were part of the 7th Regiment’s planning decisions, or at the very least, rules of engagement that guided their decisions(C). </a:t>
            </a:r>
            <a:endParaRPr sz="1800">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27"/>
          <p:cNvSpPr txBox="1">
            <a:spLocks noGrp="1"/>
          </p:cNvSpPr>
          <p:nvPr>
            <p:ph type="title"/>
          </p:nvPr>
        </p:nvSpPr>
        <p:spPr>
          <a:xfrm>
            <a:off x="914440" y="1"/>
            <a:ext cx="7315200" cy="571500"/>
          </a:xfrm>
          <a:prstGeom prst="rect">
            <a:avLst/>
          </a:prstGeom>
          <a:noFill/>
          <a:ln>
            <a:noFill/>
          </a:ln>
        </p:spPr>
        <p:txBody>
          <a:bodyPr spcFirstLastPara="1" wrap="square" lIns="45700" tIns="45700" rIns="45700" bIns="45700" anchor="ctr" anchorCtr="0">
            <a:noAutofit/>
          </a:bodyPr>
          <a:lstStyle/>
          <a:p>
            <a:pPr marL="0" lvl="0" indent="0" algn="ctr" rtl="0">
              <a:lnSpc>
                <a:spcPct val="100000"/>
              </a:lnSpc>
              <a:spcBef>
                <a:spcPts val="0"/>
              </a:spcBef>
              <a:spcAft>
                <a:spcPts val="0"/>
              </a:spcAft>
              <a:buClr>
                <a:schemeClr val="dk1"/>
              </a:buClr>
              <a:buSzPts val="1800"/>
              <a:buNone/>
            </a:pPr>
            <a:r>
              <a:rPr lang="en" sz="2000">
                <a:solidFill>
                  <a:srgbClr val="72243D"/>
                </a:solidFill>
              </a:rPr>
              <a:t>Running Estimate</a:t>
            </a:r>
            <a:endParaRPr sz="2000">
              <a:solidFill>
                <a:srgbClr val="72243D"/>
              </a:solidFill>
            </a:endParaRPr>
          </a:p>
        </p:txBody>
      </p:sp>
      <p:cxnSp>
        <p:nvCxnSpPr>
          <p:cNvPr id="153" name="Google Shape;153;p27"/>
          <p:cNvCxnSpPr>
            <a:stCxn id="152" idx="2"/>
          </p:cNvCxnSpPr>
          <p:nvPr/>
        </p:nvCxnSpPr>
        <p:spPr>
          <a:xfrm>
            <a:off x="4572040" y="571501"/>
            <a:ext cx="36300" cy="4427700"/>
          </a:xfrm>
          <a:prstGeom prst="straightConnector1">
            <a:avLst/>
          </a:prstGeom>
          <a:noFill/>
          <a:ln w="9525" cap="flat" cmpd="sng">
            <a:solidFill>
              <a:schemeClr val="dk2"/>
            </a:solidFill>
            <a:prstDash val="solid"/>
            <a:round/>
            <a:headEnd type="none" w="med" len="med"/>
            <a:tailEnd type="none" w="med" len="med"/>
          </a:ln>
        </p:spPr>
      </p:cxnSp>
      <p:cxnSp>
        <p:nvCxnSpPr>
          <p:cNvPr id="154" name="Google Shape;154;p27"/>
          <p:cNvCxnSpPr/>
          <p:nvPr/>
        </p:nvCxnSpPr>
        <p:spPr>
          <a:xfrm>
            <a:off x="500275" y="2564288"/>
            <a:ext cx="8449200" cy="6900"/>
          </a:xfrm>
          <a:prstGeom prst="straightConnector1">
            <a:avLst/>
          </a:prstGeom>
          <a:noFill/>
          <a:ln w="9525" cap="flat" cmpd="sng">
            <a:solidFill>
              <a:schemeClr val="dk2"/>
            </a:solidFill>
            <a:prstDash val="solid"/>
            <a:round/>
            <a:headEnd type="none" w="med" len="med"/>
            <a:tailEnd type="none" w="med" len="med"/>
          </a:ln>
        </p:spPr>
      </p:cxnSp>
      <p:sp>
        <p:nvSpPr>
          <p:cNvPr id="155" name="Google Shape;155;p27"/>
          <p:cNvSpPr txBox="1"/>
          <p:nvPr/>
        </p:nvSpPr>
        <p:spPr>
          <a:xfrm>
            <a:off x="732175" y="688294"/>
            <a:ext cx="14412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u="sng">
                <a:solidFill>
                  <a:schemeClr val="dk1"/>
                </a:solidFill>
              </a:rPr>
              <a:t>Facts</a:t>
            </a:r>
            <a:endParaRPr sz="1800" u="sng">
              <a:solidFill>
                <a:schemeClr val="dk1"/>
              </a:solidFill>
            </a:endParaRPr>
          </a:p>
        </p:txBody>
      </p:sp>
      <p:sp>
        <p:nvSpPr>
          <p:cNvPr id="156" name="Google Shape;156;p27"/>
          <p:cNvSpPr txBox="1"/>
          <p:nvPr/>
        </p:nvSpPr>
        <p:spPr>
          <a:xfrm>
            <a:off x="4943050" y="688294"/>
            <a:ext cx="22497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u="sng">
                <a:solidFill>
                  <a:schemeClr val="dk1"/>
                </a:solidFill>
              </a:rPr>
              <a:t>Assumptions</a:t>
            </a:r>
            <a:endParaRPr sz="1800" u="sng">
              <a:solidFill>
                <a:schemeClr val="dk1"/>
              </a:solidFill>
            </a:endParaRPr>
          </a:p>
        </p:txBody>
      </p:sp>
      <p:sp>
        <p:nvSpPr>
          <p:cNvPr id="157" name="Google Shape;157;p27"/>
          <p:cNvSpPr txBox="1"/>
          <p:nvPr/>
        </p:nvSpPr>
        <p:spPr>
          <a:xfrm>
            <a:off x="914450" y="2755631"/>
            <a:ext cx="18387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u="sng">
                <a:solidFill>
                  <a:schemeClr val="dk1"/>
                </a:solidFill>
              </a:rPr>
              <a:t>Constraints</a:t>
            </a:r>
            <a:endParaRPr sz="1800" u="sng">
              <a:solidFill>
                <a:schemeClr val="dk1"/>
              </a:solidFill>
            </a:endParaRPr>
          </a:p>
        </p:txBody>
      </p:sp>
      <p:sp>
        <p:nvSpPr>
          <p:cNvPr id="158" name="Google Shape;158;p27"/>
          <p:cNvSpPr txBox="1"/>
          <p:nvPr/>
        </p:nvSpPr>
        <p:spPr>
          <a:xfrm>
            <a:off x="4943050" y="2755631"/>
            <a:ext cx="17526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u="sng">
                <a:solidFill>
                  <a:schemeClr val="dk1"/>
                </a:solidFill>
              </a:rPr>
              <a:t>Limitations</a:t>
            </a:r>
            <a:endParaRPr sz="1800" u="sng">
              <a:solidFill>
                <a:schemeClr val="dk1"/>
              </a:solidFill>
            </a:endParaRPr>
          </a:p>
        </p:txBody>
      </p:sp>
      <p:sp>
        <p:nvSpPr>
          <p:cNvPr id="159" name="Google Shape;159;p27"/>
          <p:cNvSpPr txBox="1"/>
          <p:nvPr/>
        </p:nvSpPr>
        <p:spPr>
          <a:xfrm>
            <a:off x="632800" y="1210088"/>
            <a:ext cx="3939300" cy="14775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Clr>
                <a:schemeClr val="dk1"/>
              </a:buClr>
              <a:buSzPts val="1400"/>
              <a:buChar char="-"/>
            </a:pPr>
            <a:r>
              <a:rPr lang="en">
                <a:solidFill>
                  <a:schemeClr val="dk1"/>
                </a:solidFill>
              </a:rPr>
              <a:t>Nez Perce camped in the Big Hole valley</a:t>
            </a:r>
            <a:endParaRPr>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BG Howard was trailing behind LTC Gibbon to reinforce</a:t>
            </a:r>
            <a:endParaRPr>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LTC Gibbon’ perception of the Nez Perce fighting force changed during his passage through the Bitterroot</a:t>
            </a:r>
            <a:endParaRPr>
              <a:solidFill>
                <a:schemeClr val="dk1"/>
              </a:solidFill>
            </a:endParaRPr>
          </a:p>
        </p:txBody>
      </p:sp>
      <p:sp>
        <p:nvSpPr>
          <p:cNvPr id="160" name="Google Shape;160;p27"/>
          <p:cNvSpPr txBox="1"/>
          <p:nvPr/>
        </p:nvSpPr>
        <p:spPr>
          <a:xfrm>
            <a:off x="5123525" y="1151363"/>
            <a:ext cx="3939300" cy="12621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Clr>
                <a:schemeClr val="dk1"/>
              </a:buClr>
              <a:buSzPts val="1400"/>
              <a:buChar char="-"/>
            </a:pPr>
            <a:r>
              <a:rPr lang="en">
                <a:solidFill>
                  <a:schemeClr val="dk1"/>
                </a:solidFill>
              </a:rPr>
              <a:t>BG Howard’s reinforcements would not arrive before the Nez Perce broke camp</a:t>
            </a:r>
            <a:endParaRPr>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Surprise would outweigh manpower in the assault on the encampment</a:t>
            </a:r>
            <a:endParaRPr>
              <a:solidFill>
                <a:schemeClr val="dk1"/>
              </a:solidFill>
            </a:endParaRPr>
          </a:p>
          <a:p>
            <a:pPr marL="457200" lvl="0" indent="-317500" algn="l" rtl="0">
              <a:spcBef>
                <a:spcPts val="0"/>
              </a:spcBef>
              <a:spcAft>
                <a:spcPts val="0"/>
              </a:spcAft>
              <a:buClr>
                <a:schemeClr val="dk1"/>
              </a:buClr>
              <a:buSzPts val="1400"/>
              <a:buChar char="-"/>
            </a:pPr>
            <a:endParaRPr>
              <a:solidFill>
                <a:schemeClr val="dk1"/>
              </a:solidFill>
            </a:endParaRPr>
          </a:p>
        </p:txBody>
      </p:sp>
      <p:sp>
        <p:nvSpPr>
          <p:cNvPr id="161" name="Google Shape;161;p27"/>
          <p:cNvSpPr txBox="1"/>
          <p:nvPr/>
        </p:nvSpPr>
        <p:spPr>
          <a:xfrm>
            <a:off x="500275" y="3101906"/>
            <a:ext cx="2895000" cy="4002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Clr>
                <a:schemeClr val="dk1"/>
              </a:buClr>
              <a:buSzPts val="1400"/>
              <a:buChar char="-"/>
            </a:pPr>
            <a:r>
              <a:rPr lang="en">
                <a:solidFill>
                  <a:schemeClr val="dk1"/>
                </a:solidFill>
              </a:rPr>
              <a:t>packing list for the assault</a:t>
            </a:r>
            <a:endParaRPr>
              <a:solidFill>
                <a:schemeClr val="dk1"/>
              </a:solidFill>
            </a:endParaRPr>
          </a:p>
        </p:txBody>
      </p:sp>
      <p:sp>
        <p:nvSpPr>
          <p:cNvPr id="162" name="Google Shape;162;p27"/>
          <p:cNvSpPr txBox="1"/>
          <p:nvPr/>
        </p:nvSpPr>
        <p:spPr>
          <a:xfrm>
            <a:off x="4943050" y="3186956"/>
            <a:ext cx="4110000" cy="8313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Clr>
                <a:schemeClr val="dk1"/>
              </a:buClr>
              <a:buSzPts val="1400"/>
              <a:buChar char="-"/>
            </a:pPr>
            <a:r>
              <a:rPr lang="en">
                <a:solidFill>
                  <a:schemeClr val="dk1"/>
                </a:solidFill>
              </a:rPr>
              <a:t>ability of infantry to pursue over long range</a:t>
            </a:r>
            <a:endParaRPr>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Assumption of command at the CO level</a:t>
            </a:r>
            <a:endParaRPr>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167 Soldiers vs 250 Nez Perce Warriors</a:t>
            </a:r>
            <a:endParaRPr>
              <a:solidFill>
                <a:schemeClr val="dk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28"/>
          <p:cNvSpPr txBox="1">
            <a:spLocks noGrp="1"/>
          </p:cNvSpPr>
          <p:nvPr>
            <p:ph type="title"/>
          </p:nvPr>
        </p:nvSpPr>
        <p:spPr>
          <a:xfrm>
            <a:off x="914440" y="1"/>
            <a:ext cx="7315200" cy="571500"/>
          </a:xfrm>
          <a:prstGeom prst="rect">
            <a:avLst/>
          </a:prstGeom>
          <a:noFill/>
          <a:ln>
            <a:noFill/>
          </a:ln>
        </p:spPr>
        <p:txBody>
          <a:bodyPr spcFirstLastPara="1" wrap="square" lIns="45700" tIns="45700" rIns="45700" bIns="45700" anchor="ctr" anchorCtr="0">
            <a:noAutofit/>
          </a:bodyPr>
          <a:lstStyle/>
          <a:p>
            <a:pPr marL="0" lvl="0" indent="0" algn="ctr" rtl="0">
              <a:lnSpc>
                <a:spcPct val="100000"/>
              </a:lnSpc>
              <a:spcBef>
                <a:spcPts val="0"/>
              </a:spcBef>
              <a:spcAft>
                <a:spcPts val="0"/>
              </a:spcAft>
              <a:buClr>
                <a:schemeClr val="dk1"/>
              </a:buClr>
              <a:buSzPts val="1800"/>
              <a:buNone/>
            </a:pPr>
            <a:r>
              <a:rPr lang="en" sz="2000">
                <a:solidFill>
                  <a:srgbClr val="72243D"/>
                </a:solidFill>
              </a:rPr>
              <a:t>Running Estimate</a:t>
            </a:r>
            <a:endParaRPr sz="2000">
              <a:solidFill>
                <a:srgbClr val="72243D"/>
              </a:solidFill>
            </a:endParaRPr>
          </a:p>
        </p:txBody>
      </p:sp>
      <p:cxnSp>
        <p:nvCxnSpPr>
          <p:cNvPr id="168" name="Google Shape;168;p28"/>
          <p:cNvCxnSpPr>
            <a:stCxn id="167" idx="2"/>
          </p:cNvCxnSpPr>
          <p:nvPr/>
        </p:nvCxnSpPr>
        <p:spPr>
          <a:xfrm>
            <a:off x="4572040" y="571501"/>
            <a:ext cx="36300" cy="4427700"/>
          </a:xfrm>
          <a:prstGeom prst="straightConnector1">
            <a:avLst/>
          </a:prstGeom>
          <a:noFill/>
          <a:ln w="9525" cap="flat" cmpd="sng">
            <a:solidFill>
              <a:schemeClr val="dk2"/>
            </a:solidFill>
            <a:prstDash val="solid"/>
            <a:round/>
            <a:headEnd type="none" w="med" len="med"/>
            <a:tailEnd type="none" w="med" len="med"/>
          </a:ln>
        </p:spPr>
      </p:cxnSp>
      <p:cxnSp>
        <p:nvCxnSpPr>
          <p:cNvPr id="169" name="Google Shape;169;p28"/>
          <p:cNvCxnSpPr/>
          <p:nvPr/>
        </p:nvCxnSpPr>
        <p:spPr>
          <a:xfrm>
            <a:off x="500275" y="2564288"/>
            <a:ext cx="8449200" cy="6900"/>
          </a:xfrm>
          <a:prstGeom prst="straightConnector1">
            <a:avLst/>
          </a:prstGeom>
          <a:noFill/>
          <a:ln w="9525" cap="flat" cmpd="sng">
            <a:solidFill>
              <a:schemeClr val="dk2"/>
            </a:solidFill>
            <a:prstDash val="solid"/>
            <a:round/>
            <a:headEnd type="none" w="med" len="med"/>
            <a:tailEnd type="none" w="med" len="med"/>
          </a:ln>
        </p:spPr>
      </p:cxnSp>
      <p:sp>
        <p:nvSpPr>
          <p:cNvPr id="170" name="Google Shape;170;p28"/>
          <p:cNvSpPr txBox="1"/>
          <p:nvPr/>
        </p:nvSpPr>
        <p:spPr>
          <a:xfrm>
            <a:off x="503450" y="688294"/>
            <a:ext cx="29121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u="sng">
                <a:solidFill>
                  <a:schemeClr val="dk1"/>
                </a:solidFill>
              </a:rPr>
              <a:t>Friendly Status</a:t>
            </a:r>
            <a:endParaRPr sz="1800" u="sng">
              <a:solidFill>
                <a:schemeClr val="dk1"/>
              </a:solidFill>
            </a:endParaRPr>
          </a:p>
        </p:txBody>
      </p:sp>
      <p:sp>
        <p:nvSpPr>
          <p:cNvPr id="171" name="Google Shape;171;p28"/>
          <p:cNvSpPr txBox="1"/>
          <p:nvPr/>
        </p:nvSpPr>
        <p:spPr>
          <a:xfrm>
            <a:off x="4943050" y="688294"/>
            <a:ext cx="40065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u="sng">
                <a:solidFill>
                  <a:schemeClr val="dk1"/>
                </a:solidFill>
              </a:rPr>
              <a:t>Enemy Activities and Capabilities </a:t>
            </a:r>
            <a:endParaRPr sz="1800" u="sng">
              <a:solidFill>
                <a:schemeClr val="dk1"/>
              </a:solidFill>
            </a:endParaRPr>
          </a:p>
        </p:txBody>
      </p:sp>
      <p:sp>
        <p:nvSpPr>
          <p:cNvPr id="172" name="Google Shape;172;p28"/>
          <p:cNvSpPr txBox="1"/>
          <p:nvPr/>
        </p:nvSpPr>
        <p:spPr>
          <a:xfrm>
            <a:off x="503450" y="2755631"/>
            <a:ext cx="29787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u="sng">
                <a:solidFill>
                  <a:schemeClr val="dk1"/>
                </a:solidFill>
              </a:rPr>
              <a:t>Civil Considerations</a:t>
            </a:r>
            <a:endParaRPr sz="1800" u="sng">
              <a:solidFill>
                <a:schemeClr val="dk1"/>
              </a:solidFill>
            </a:endParaRPr>
          </a:p>
        </p:txBody>
      </p:sp>
      <p:sp>
        <p:nvSpPr>
          <p:cNvPr id="173" name="Google Shape;173;p28"/>
          <p:cNvSpPr txBox="1"/>
          <p:nvPr/>
        </p:nvSpPr>
        <p:spPr>
          <a:xfrm>
            <a:off x="4943050" y="2755631"/>
            <a:ext cx="4200900" cy="431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u="sng">
                <a:solidFill>
                  <a:schemeClr val="dk1"/>
                </a:solidFill>
              </a:rPr>
              <a:t>Conclusions and recommendation (Risk)</a:t>
            </a:r>
            <a:endParaRPr sz="1600" u="sng">
              <a:solidFill>
                <a:schemeClr val="dk1"/>
              </a:solidFill>
            </a:endParaRPr>
          </a:p>
        </p:txBody>
      </p:sp>
      <p:sp>
        <p:nvSpPr>
          <p:cNvPr id="174" name="Google Shape;174;p28"/>
          <p:cNvSpPr txBox="1"/>
          <p:nvPr/>
        </p:nvSpPr>
        <p:spPr>
          <a:xfrm>
            <a:off x="305400" y="1034569"/>
            <a:ext cx="4006500" cy="8313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Clr>
                <a:schemeClr val="dk1"/>
              </a:buClr>
              <a:buSzPts val="1400"/>
              <a:buChar char="-"/>
            </a:pPr>
            <a:r>
              <a:rPr lang="en">
                <a:solidFill>
                  <a:schemeClr val="dk1"/>
                </a:solidFill>
              </a:rPr>
              <a:t>Reinforcements from BG forthcoming</a:t>
            </a:r>
            <a:endParaRPr>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COL Miles, Sturgis to the East 200 miles</a:t>
            </a:r>
            <a:endParaRPr>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Many Civil War veterans in the ranks</a:t>
            </a:r>
            <a:endParaRPr>
              <a:solidFill>
                <a:schemeClr val="dk1"/>
              </a:solidFill>
            </a:endParaRPr>
          </a:p>
        </p:txBody>
      </p:sp>
      <p:sp>
        <p:nvSpPr>
          <p:cNvPr id="175" name="Google Shape;175;p28"/>
          <p:cNvSpPr txBox="1"/>
          <p:nvPr/>
        </p:nvSpPr>
        <p:spPr>
          <a:xfrm>
            <a:off x="305400" y="3169838"/>
            <a:ext cx="4006500" cy="8313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Clr>
                <a:schemeClr val="dk1"/>
              </a:buClr>
              <a:buSzPts val="1400"/>
              <a:buChar char="-"/>
            </a:pPr>
            <a:r>
              <a:rPr lang="en">
                <a:solidFill>
                  <a:schemeClr val="dk1"/>
                </a:solidFill>
              </a:rPr>
              <a:t>pressure from the Governors of WA, MT territories to squash indigenous uprising </a:t>
            </a:r>
            <a:endParaRPr>
              <a:solidFill>
                <a:schemeClr val="dk1"/>
              </a:solidFill>
            </a:endParaRPr>
          </a:p>
          <a:p>
            <a:pPr marL="457200" lvl="0" indent="0" algn="l" rtl="0">
              <a:spcBef>
                <a:spcPts val="0"/>
              </a:spcBef>
              <a:spcAft>
                <a:spcPts val="0"/>
              </a:spcAft>
              <a:buNone/>
            </a:pPr>
            <a:endParaRPr>
              <a:solidFill>
                <a:schemeClr val="dk1"/>
              </a:solidFill>
            </a:endParaRPr>
          </a:p>
        </p:txBody>
      </p:sp>
      <p:sp>
        <p:nvSpPr>
          <p:cNvPr id="176" name="Google Shape;176;p28"/>
          <p:cNvSpPr txBox="1"/>
          <p:nvPr/>
        </p:nvSpPr>
        <p:spPr>
          <a:xfrm>
            <a:off x="4796625" y="953794"/>
            <a:ext cx="4006500" cy="10467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Clr>
                <a:schemeClr val="dk1"/>
              </a:buClr>
              <a:buSzPts val="1400"/>
              <a:buChar char="-"/>
            </a:pPr>
            <a:r>
              <a:rPr lang="en">
                <a:solidFill>
                  <a:schemeClr val="dk1"/>
                </a:solidFill>
              </a:rPr>
              <a:t>Experienced Warriors- at least 4 fire fights in the last month</a:t>
            </a:r>
            <a:endParaRPr>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Capable horsemen with fresh mounts</a:t>
            </a:r>
            <a:endParaRPr>
              <a:solidFill>
                <a:schemeClr val="dk1"/>
              </a:solidFill>
            </a:endParaRPr>
          </a:p>
          <a:p>
            <a:pPr marL="457200" lvl="0" indent="0" algn="l" rtl="0">
              <a:spcBef>
                <a:spcPts val="0"/>
              </a:spcBef>
              <a:spcAft>
                <a:spcPts val="0"/>
              </a:spcAft>
              <a:buNone/>
            </a:pPr>
            <a:endParaRPr>
              <a:solidFill>
                <a:schemeClr val="dk1"/>
              </a:solidFill>
            </a:endParaRPr>
          </a:p>
        </p:txBody>
      </p:sp>
      <p:sp>
        <p:nvSpPr>
          <p:cNvPr id="177" name="Google Shape;177;p28"/>
          <p:cNvSpPr txBox="1"/>
          <p:nvPr/>
        </p:nvSpPr>
        <p:spPr>
          <a:xfrm>
            <a:off x="4943050" y="3008288"/>
            <a:ext cx="4006500" cy="10467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Clr>
                <a:schemeClr val="dk1"/>
              </a:buClr>
              <a:buSzPts val="1400"/>
              <a:buChar char="-"/>
            </a:pPr>
            <a:r>
              <a:rPr lang="en">
                <a:solidFill>
                  <a:schemeClr val="dk1"/>
                </a:solidFill>
              </a:rPr>
              <a:t>Speed sacrifices Security </a:t>
            </a:r>
            <a:endParaRPr>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wait until reinforcements arrive from BG Howard</a:t>
            </a:r>
            <a:endParaRPr>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Refit footsore Soldiers </a:t>
            </a:r>
            <a:endParaRPr>
              <a:solidFill>
                <a:schemeClr val="dk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29"/>
          <p:cNvSpPr txBox="1">
            <a:spLocks noGrp="1"/>
          </p:cNvSpPr>
          <p:nvPr>
            <p:ph type="title"/>
          </p:nvPr>
        </p:nvSpPr>
        <p:spPr>
          <a:xfrm>
            <a:off x="914450" y="0"/>
            <a:ext cx="7315200" cy="845700"/>
          </a:xfrm>
          <a:prstGeom prst="rect">
            <a:avLst/>
          </a:prstGeom>
          <a:noFill/>
          <a:ln>
            <a:noFill/>
          </a:ln>
        </p:spPr>
        <p:txBody>
          <a:bodyPr spcFirstLastPara="1" wrap="square" lIns="45700" tIns="45700" rIns="45700" bIns="45700" anchor="ctr" anchorCtr="0">
            <a:noAutofit/>
          </a:bodyPr>
          <a:lstStyle/>
          <a:p>
            <a:pPr marL="0" lvl="0" indent="0" algn="ctr" rtl="0">
              <a:lnSpc>
                <a:spcPct val="100000"/>
              </a:lnSpc>
              <a:spcBef>
                <a:spcPts val="0"/>
              </a:spcBef>
              <a:spcAft>
                <a:spcPts val="0"/>
              </a:spcAft>
              <a:buClr>
                <a:schemeClr val="dk1"/>
              </a:buClr>
              <a:buSzPts val="1800"/>
              <a:buNone/>
            </a:pPr>
            <a:r>
              <a:rPr lang="en" sz="2000">
                <a:solidFill>
                  <a:srgbClr val="72243D"/>
                </a:solidFill>
              </a:rPr>
              <a:t>Cadet Vignette Assignments</a:t>
            </a:r>
            <a:endParaRPr sz="2000">
              <a:solidFill>
                <a:srgbClr val="72243D"/>
              </a:solidFill>
            </a:endParaRPr>
          </a:p>
          <a:p>
            <a:pPr marL="0" lvl="0" indent="0" algn="ctr" rtl="0">
              <a:lnSpc>
                <a:spcPct val="100000"/>
              </a:lnSpc>
              <a:spcBef>
                <a:spcPts val="0"/>
              </a:spcBef>
              <a:spcAft>
                <a:spcPts val="0"/>
              </a:spcAft>
              <a:buClr>
                <a:schemeClr val="dk1"/>
              </a:buClr>
              <a:buSzPts val="1800"/>
              <a:buNone/>
            </a:pPr>
            <a:r>
              <a:rPr lang="en" sz="2000">
                <a:solidFill>
                  <a:srgbClr val="72243D"/>
                </a:solidFill>
              </a:rPr>
              <a:t>Nez Perce posture</a:t>
            </a:r>
            <a:endParaRPr sz="2000">
              <a:solidFill>
                <a:srgbClr val="72243D"/>
              </a:solidFill>
            </a:endParaRPr>
          </a:p>
          <a:p>
            <a:pPr marL="0" lvl="0" indent="0" algn="ctr" rtl="0">
              <a:lnSpc>
                <a:spcPct val="100000"/>
              </a:lnSpc>
              <a:spcBef>
                <a:spcPts val="0"/>
              </a:spcBef>
              <a:spcAft>
                <a:spcPts val="0"/>
              </a:spcAft>
              <a:buClr>
                <a:schemeClr val="dk1"/>
              </a:buClr>
              <a:buSzPts val="1800"/>
              <a:buNone/>
            </a:pPr>
            <a:r>
              <a:rPr lang="en" sz="2000">
                <a:solidFill>
                  <a:srgbClr val="72243D"/>
                </a:solidFill>
              </a:rPr>
              <a:t>Group 3</a:t>
            </a:r>
            <a:endParaRPr sz="2000">
              <a:solidFill>
                <a:srgbClr val="72243D"/>
              </a:solidFill>
            </a:endParaRPr>
          </a:p>
        </p:txBody>
      </p:sp>
      <p:sp>
        <p:nvSpPr>
          <p:cNvPr id="183" name="Google Shape;183;p29"/>
          <p:cNvSpPr txBox="1"/>
          <p:nvPr/>
        </p:nvSpPr>
        <p:spPr>
          <a:xfrm>
            <a:off x="542900" y="802950"/>
            <a:ext cx="8058300" cy="4020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400">
                <a:solidFill>
                  <a:schemeClr val="dk1"/>
                </a:solidFill>
              </a:rPr>
              <a:t>20 minutes METT-TC analysis</a:t>
            </a:r>
            <a:endParaRPr sz="2400">
              <a:solidFill>
                <a:schemeClr val="dk1"/>
              </a:solidFill>
            </a:endParaRPr>
          </a:p>
          <a:p>
            <a:pPr marL="0" lvl="0" indent="0" algn="l" rtl="0">
              <a:spcBef>
                <a:spcPts val="0"/>
              </a:spcBef>
              <a:spcAft>
                <a:spcPts val="0"/>
              </a:spcAft>
              <a:buNone/>
            </a:pPr>
            <a:endParaRPr sz="2400">
              <a:solidFill>
                <a:schemeClr val="dk1"/>
              </a:solidFill>
            </a:endParaRPr>
          </a:p>
          <a:p>
            <a:pPr marL="0" lvl="0" indent="0" algn="l" rtl="0">
              <a:spcBef>
                <a:spcPts val="0"/>
              </a:spcBef>
              <a:spcAft>
                <a:spcPts val="0"/>
              </a:spcAft>
              <a:buNone/>
            </a:pPr>
            <a:r>
              <a:rPr lang="en" sz="1800">
                <a:solidFill>
                  <a:schemeClr val="dk1"/>
                </a:solidFill>
              </a:rPr>
              <a:t>Describe the perspective of the non-treaty Nez Perce from the lens of METT-TC. Summarize the desires of the Non-treaty bands and their desired endstate in their flight to the east (M). Describe the non-treaty Nez Perce understanding of the 7th Regiment’s location, composition, and disposition (E). What major terrain features separated the groups from their opponents (T). Summarize the roles of White Bird, Looking Glass, Joseph, and Toohoolhoolzote, and the composition of their collective force(T). Describe the effects of weather on decisions and movement (T). Summarize civil considerations that were part of the Nez Perce planning decisions, or at the very least the nature of their interactions with settlers in the Bitterroot valley (C)</a:t>
            </a:r>
            <a:r>
              <a:rPr lang="en" sz="2400">
                <a:solidFill>
                  <a:schemeClr val="dk1"/>
                </a:solidFill>
              </a:rPr>
              <a:t>. </a:t>
            </a:r>
            <a:endParaRPr sz="2400">
              <a:solidFill>
                <a:schemeClr val="dk1"/>
              </a:solidFil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4DDA97709D05344805E34443243448B" ma:contentTypeVersion="19" ma:contentTypeDescription="Create a new document." ma:contentTypeScope="" ma:versionID="4760d124d5b97bb8f7493176de1aadbc">
  <xsd:schema xmlns:xsd="http://www.w3.org/2001/XMLSchema" xmlns:xs="http://www.w3.org/2001/XMLSchema" xmlns:p="http://schemas.microsoft.com/office/2006/metadata/properties" xmlns:ns1="http://schemas.microsoft.com/sharepoint/v3" xmlns:ns2="4233fc49-3339-4531-8895-cee7bd229291" xmlns:ns3="c93905bf-b08c-430b-8630-76f4d352397a" targetNamespace="http://schemas.microsoft.com/office/2006/metadata/properties" ma:root="true" ma:fieldsID="60592b51fff506efe138838e541900b5" ns1:_="" ns2:_="" ns3:_="">
    <xsd:import namespace="http://schemas.microsoft.com/sharepoint/v3"/>
    <xsd:import namespace="4233fc49-3339-4531-8895-cee7bd229291"/>
    <xsd:import namespace="c93905bf-b08c-430b-8630-76f4d352397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2:MediaLengthInSeconds" minOccurs="0"/>
                <xsd:element ref="ns2:lcf76f155ced4ddcb4097134ff3c332f" minOccurs="0"/>
                <xsd:element ref="ns3:TaxCatchAll" minOccurs="0"/>
                <xsd:element ref="ns3:SharedWithUsers" minOccurs="0"/>
                <xsd:element ref="ns3:SharedWithDetails" minOccurs="0"/>
                <xsd:element ref="ns1:_ip_UnifiedCompliancePolicyProperties" minOccurs="0"/>
                <xsd:element ref="ns1:_ip_UnifiedCompliancePolicyUIAction"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2" nillable="true" ma:displayName="Unified Compliance Policy Properties" ma:hidden="true" ma:internalName="_ip_UnifiedCompliancePolicyProperties">
      <xsd:simpleType>
        <xsd:restriction base="dms:Note"/>
      </xsd:simpleType>
    </xsd:element>
    <xsd:element name="_ip_UnifiedCompliancePolicyUIAction" ma:index="2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233fc49-3339-4531-8895-cee7bd2292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cc874fec-6985-468d-9a86-0194f6fd86d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BillingMetadata" ma:index="26"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3905bf-b08c-430b-8630-76f4d352397a"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e1df25e4-c6e9-434b-9203-30fe81e583d3}" ma:internalName="TaxCatchAll" ma:showField="CatchAllData" ma:web="c93905bf-b08c-430b-8630-76f4d352397a">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lcf76f155ced4ddcb4097134ff3c332f xmlns="4233fc49-3339-4531-8895-cee7bd229291">
      <Terms xmlns="http://schemas.microsoft.com/office/infopath/2007/PartnerControls"/>
    </lcf76f155ced4ddcb4097134ff3c332f>
    <TaxCatchAll xmlns="c93905bf-b08c-430b-8630-76f4d352397a" xsi:nil="true"/>
  </documentManagement>
</p:properties>
</file>

<file path=customXml/itemProps1.xml><?xml version="1.0" encoding="utf-8"?>
<ds:datastoreItem xmlns:ds="http://schemas.openxmlformats.org/officeDocument/2006/customXml" ds:itemID="{C8D150BF-880A-46F1-BA25-262096D0D37D}"/>
</file>

<file path=customXml/itemProps2.xml><?xml version="1.0" encoding="utf-8"?>
<ds:datastoreItem xmlns:ds="http://schemas.openxmlformats.org/officeDocument/2006/customXml" ds:itemID="{9C04C76F-1134-4769-A21D-AF6CC839B052}"/>
</file>

<file path=customXml/itemProps3.xml><?xml version="1.0" encoding="utf-8"?>
<ds:datastoreItem xmlns:ds="http://schemas.openxmlformats.org/officeDocument/2006/customXml" ds:itemID="{213B97E0-3980-4C3C-8A4B-35AAC35854D2}"/>
</file>

<file path=docProps/app.xml><?xml version="1.0" encoding="utf-8"?>
<Properties xmlns="http://schemas.openxmlformats.org/officeDocument/2006/extended-properties" xmlns:vt="http://schemas.openxmlformats.org/officeDocument/2006/docPropsVTypes">
  <Template/>
  <TotalTime>4</TotalTime>
  <Words>7707</Words>
  <Application>Microsoft Office PowerPoint</Application>
  <PresentationFormat>On-screen Show (16:9)</PresentationFormat>
  <Paragraphs>349</Paragraphs>
  <Slides>19</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Georgia</vt:lpstr>
      <vt:lpstr>Simple Light</vt:lpstr>
      <vt:lpstr>2025 Staff Ride Cadre Resources</vt:lpstr>
      <vt:lpstr>Group Assignments</vt:lpstr>
      <vt:lpstr>Cadet Vignette Assignments Historical Perspective Group 1</vt:lpstr>
      <vt:lpstr>Running Estimate</vt:lpstr>
      <vt:lpstr>Running Estimate</vt:lpstr>
      <vt:lpstr>Cadet Vignette Assignments 7th Regiment plan of attack Group 2</vt:lpstr>
      <vt:lpstr>Running Estimate</vt:lpstr>
      <vt:lpstr>Running Estimate</vt:lpstr>
      <vt:lpstr>Cadet Vignette Assignments Nez Perce posture Group 3</vt:lpstr>
      <vt:lpstr>Running Estimate</vt:lpstr>
      <vt:lpstr>Running Estimate</vt:lpstr>
      <vt:lpstr>Cadet Vignette Assignments Nez Perce Counter-attack Group 4</vt:lpstr>
      <vt:lpstr>Running Estimate</vt:lpstr>
      <vt:lpstr>Running Estimate</vt:lpstr>
      <vt:lpstr>Cadet Vignette Assignments 7th Regiment defensive posture Group 5</vt:lpstr>
      <vt:lpstr>Running Estimate</vt:lpstr>
      <vt:lpstr>Running Estimate</vt:lpstr>
      <vt:lpstr>Cadet Vignette Assignments Lessons Learned Group 6</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Kennedy, Kevin E CIV USARMY CAC (USA)</cp:lastModifiedBy>
  <cp:revision>1</cp:revision>
  <dcterms:modified xsi:type="dcterms:W3CDTF">2025-04-15T18:24:06Z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0x010100E4DDA97709D05344805E34443243448B</vt:lpwstr>
  </property>
</Properties>
</file>